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Lst>
  <p:sldSz cy="5143500" cx="9144000"/>
  <p:notesSz cx="6858000" cy="9144000"/>
  <p:embeddedFontLst>
    <p:embeddedFont>
      <p:font typeface="Montserrat"/>
      <p:regular r:id="rId83"/>
      <p:bold r:id="rId84"/>
      <p:italic r:id="rId85"/>
      <p:boldItalic r:id="rId86"/>
    </p:embeddedFont>
    <p:embeddedFont>
      <p:font typeface="Lato"/>
      <p:regular r:id="rId87"/>
      <p:bold r:id="rId88"/>
      <p:italic r:id="rId89"/>
      <p:boldItalic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Montserrat-bold.fntdata"/><Relationship Id="rId83" Type="http://schemas.openxmlformats.org/officeDocument/2006/relationships/font" Target="fonts/Montserrat-regular.fntdata"/><Relationship Id="rId42" Type="http://schemas.openxmlformats.org/officeDocument/2006/relationships/slide" Target="slides/slide37.xml"/><Relationship Id="rId86" Type="http://schemas.openxmlformats.org/officeDocument/2006/relationships/font" Target="fonts/Montserrat-boldItalic.fntdata"/><Relationship Id="rId41" Type="http://schemas.openxmlformats.org/officeDocument/2006/relationships/slide" Target="slides/slide36.xml"/><Relationship Id="rId85" Type="http://schemas.openxmlformats.org/officeDocument/2006/relationships/font" Target="fonts/Montserrat-italic.fntdata"/><Relationship Id="rId44" Type="http://schemas.openxmlformats.org/officeDocument/2006/relationships/slide" Target="slides/slide39.xml"/><Relationship Id="rId88" Type="http://schemas.openxmlformats.org/officeDocument/2006/relationships/font" Target="fonts/Lato-bold.fntdata"/><Relationship Id="rId43" Type="http://schemas.openxmlformats.org/officeDocument/2006/relationships/slide" Target="slides/slide38.xml"/><Relationship Id="rId87" Type="http://schemas.openxmlformats.org/officeDocument/2006/relationships/font" Target="fonts/Lato-regular.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Lato-italic.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0" Type="http://schemas.openxmlformats.org/officeDocument/2006/relationships/font" Target="fonts/Lato-boldItalic.fnt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635b9aa8e2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635b9aa8e2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635b9aa8e2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635b9aa8e2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635b9aa8e2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35b9aa8e2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635b9aa8e2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635b9aa8e2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6377522a04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6377522a0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635b9aa8e2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635b9aa8e2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635b9aa8e2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35b9aa8e2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603090314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603090314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603090314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603090314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603090314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603090314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g603090314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603090314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g6030903148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6030903148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603090314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603090314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6030903148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603090314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g6030903148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603090314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6030903148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6030903148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603090314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603090314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1" name="Shape 301"/>
        <p:cNvGrpSpPr/>
        <p:nvPr/>
      </p:nvGrpSpPr>
      <p:grpSpPr>
        <a:xfrm>
          <a:off x="0" y="0"/>
          <a:ext cx="0" cy="0"/>
          <a:chOff x="0" y="0"/>
          <a:chExt cx="0" cy="0"/>
        </a:xfrm>
      </p:grpSpPr>
      <p:sp>
        <p:nvSpPr>
          <p:cNvPr id="302" name="Google Shape;302;g6030903148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6030903148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6030903148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6030903148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6030903148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6030903148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g6030903148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6030903148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6030903148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6030903148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Google Shape;346;g6030903148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6030903148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g636c9809b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636c9809b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g636c9809b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636c9809b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Google Shape;374;g636c9809b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636c9809b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Google Shape;383;g636c9809b7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636c9809b7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g636c9809b7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636c9809b7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g636c9809b7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636c9809b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9" name="Shape 409"/>
        <p:cNvGrpSpPr/>
        <p:nvPr/>
      </p:nvGrpSpPr>
      <p:grpSpPr>
        <a:xfrm>
          <a:off x="0" y="0"/>
          <a:ext cx="0" cy="0"/>
          <a:chOff x="0" y="0"/>
          <a:chExt cx="0" cy="0"/>
        </a:xfrm>
      </p:grpSpPr>
      <p:sp>
        <p:nvSpPr>
          <p:cNvPr id="410" name="Google Shape;410;g636c9809b7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636c9809b7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6" name="Shape 416"/>
        <p:cNvGrpSpPr/>
        <p:nvPr/>
      </p:nvGrpSpPr>
      <p:grpSpPr>
        <a:xfrm>
          <a:off x="0" y="0"/>
          <a:ext cx="0" cy="0"/>
          <a:chOff x="0" y="0"/>
          <a:chExt cx="0" cy="0"/>
        </a:xfrm>
      </p:grpSpPr>
      <p:sp>
        <p:nvSpPr>
          <p:cNvPr id="417" name="Google Shape;417;g636c9809b7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636c9809b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636c9809b7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636c9809b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 name="Shape 435"/>
        <p:cNvGrpSpPr/>
        <p:nvPr/>
      </p:nvGrpSpPr>
      <p:grpSpPr>
        <a:xfrm>
          <a:off x="0" y="0"/>
          <a:ext cx="0" cy="0"/>
          <a:chOff x="0" y="0"/>
          <a:chExt cx="0" cy="0"/>
        </a:xfrm>
      </p:grpSpPr>
      <p:sp>
        <p:nvSpPr>
          <p:cNvPr id="436" name="Google Shape;436;g636c9809b7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636c9809b7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2" name="Shape 442"/>
        <p:cNvGrpSpPr/>
        <p:nvPr/>
      </p:nvGrpSpPr>
      <p:grpSpPr>
        <a:xfrm>
          <a:off x="0" y="0"/>
          <a:ext cx="0" cy="0"/>
          <a:chOff x="0" y="0"/>
          <a:chExt cx="0" cy="0"/>
        </a:xfrm>
      </p:grpSpPr>
      <p:sp>
        <p:nvSpPr>
          <p:cNvPr id="443" name="Google Shape;443;g636c9809b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636c9809b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Google Shape;452;g636c9809b7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636c9809b7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2" name="Shape 462"/>
        <p:cNvGrpSpPr/>
        <p:nvPr/>
      </p:nvGrpSpPr>
      <p:grpSpPr>
        <a:xfrm>
          <a:off x="0" y="0"/>
          <a:ext cx="0" cy="0"/>
          <a:chOff x="0" y="0"/>
          <a:chExt cx="0" cy="0"/>
        </a:xfrm>
      </p:grpSpPr>
      <p:sp>
        <p:nvSpPr>
          <p:cNvPr id="463" name="Google Shape;463;g636c9809b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636c9809b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Google Shape;473;g636c9809b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636c9809b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2" name="Shape 482"/>
        <p:cNvGrpSpPr/>
        <p:nvPr/>
      </p:nvGrpSpPr>
      <p:grpSpPr>
        <a:xfrm>
          <a:off x="0" y="0"/>
          <a:ext cx="0" cy="0"/>
          <a:chOff x="0" y="0"/>
          <a:chExt cx="0" cy="0"/>
        </a:xfrm>
      </p:grpSpPr>
      <p:sp>
        <p:nvSpPr>
          <p:cNvPr id="483" name="Google Shape;483;g636c9809b7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636c9809b7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Google Shape;488;g636c9809b7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636c9809b7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Google Shape;498;g636c9809b7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636c9809b7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Google Shape;509;g636c9809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636c9809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7" name="Shape 517"/>
        <p:cNvGrpSpPr/>
        <p:nvPr/>
      </p:nvGrpSpPr>
      <p:grpSpPr>
        <a:xfrm>
          <a:off x="0" y="0"/>
          <a:ext cx="0" cy="0"/>
          <a:chOff x="0" y="0"/>
          <a:chExt cx="0" cy="0"/>
        </a:xfrm>
      </p:grpSpPr>
      <p:sp>
        <p:nvSpPr>
          <p:cNvPr id="518" name="Google Shape;518;g636c9809b7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636c9809b7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7" name="Shape 527"/>
        <p:cNvGrpSpPr/>
        <p:nvPr/>
      </p:nvGrpSpPr>
      <p:grpSpPr>
        <a:xfrm>
          <a:off x="0" y="0"/>
          <a:ext cx="0" cy="0"/>
          <a:chOff x="0" y="0"/>
          <a:chExt cx="0" cy="0"/>
        </a:xfrm>
      </p:grpSpPr>
      <p:sp>
        <p:nvSpPr>
          <p:cNvPr id="528" name="Google Shape;528;g636c9809b7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636c9809b7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6" name="Shape 536"/>
        <p:cNvGrpSpPr/>
        <p:nvPr/>
      </p:nvGrpSpPr>
      <p:grpSpPr>
        <a:xfrm>
          <a:off x="0" y="0"/>
          <a:ext cx="0" cy="0"/>
          <a:chOff x="0" y="0"/>
          <a:chExt cx="0" cy="0"/>
        </a:xfrm>
      </p:grpSpPr>
      <p:sp>
        <p:nvSpPr>
          <p:cNvPr id="537" name="Google Shape;537;g636c9809b7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636c9809b7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Google Shape;548;g636c9809b7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636c9809b7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g636c9809b7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636c9809b7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8" name="Shape 568"/>
        <p:cNvGrpSpPr/>
        <p:nvPr/>
      </p:nvGrpSpPr>
      <p:grpSpPr>
        <a:xfrm>
          <a:off x="0" y="0"/>
          <a:ext cx="0" cy="0"/>
          <a:chOff x="0" y="0"/>
          <a:chExt cx="0" cy="0"/>
        </a:xfrm>
      </p:grpSpPr>
      <p:sp>
        <p:nvSpPr>
          <p:cNvPr id="569" name="Google Shape;569;g636c9809b7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636c9809b7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7" name="Shape 577"/>
        <p:cNvGrpSpPr/>
        <p:nvPr/>
      </p:nvGrpSpPr>
      <p:grpSpPr>
        <a:xfrm>
          <a:off x="0" y="0"/>
          <a:ext cx="0" cy="0"/>
          <a:chOff x="0" y="0"/>
          <a:chExt cx="0" cy="0"/>
        </a:xfrm>
      </p:grpSpPr>
      <p:sp>
        <p:nvSpPr>
          <p:cNvPr id="578" name="Google Shape;578;g636c9809b7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636c9809b7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7" name="Shape 587"/>
        <p:cNvGrpSpPr/>
        <p:nvPr/>
      </p:nvGrpSpPr>
      <p:grpSpPr>
        <a:xfrm>
          <a:off x="0" y="0"/>
          <a:ext cx="0" cy="0"/>
          <a:chOff x="0" y="0"/>
          <a:chExt cx="0" cy="0"/>
        </a:xfrm>
      </p:grpSpPr>
      <p:sp>
        <p:nvSpPr>
          <p:cNvPr id="588" name="Google Shape;588;g636c9809b7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636c9809b7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8" name="Shape 598"/>
        <p:cNvGrpSpPr/>
        <p:nvPr/>
      </p:nvGrpSpPr>
      <p:grpSpPr>
        <a:xfrm>
          <a:off x="0" y="0"/>
          <a:ext cx="0" cy="0"/>
          <a:chOff x="0" y="0"/>
          <a:chExt cx="0" cy="0"/>
        </a:xfrm>
      </p:grpSpPr>
      <p:sp>
        <p:nvSpPr>
          <p:cNvPr id="599" name="Google Shape;599;g636c9809b7_1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636c9809b7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 name="Shape 607"/>
        <p:cNvGrpSpPr/>
        <p:nvPr/>
      </p:nvGrpSpPr>
      <p:grpSpPr>
        <a:xfrm>
          <a:off x="0" y="0"/>
          <a:ext cx="0" cy="0"/>
          <a:chOff x="0" y="0"/>
          <a:chExt cx="0" cy="0"/>
        </a:xfrm>
      </p:grpSpPr>
      <p:sp>
        <p:nvSpPr>
          <p:cNvPr id="608" name="Google Shape;608;g636c9809b7_1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636c9809b7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6" name="Shape 616"/>
        <p:cNvGrpSpPr/>
        <p:nvPr/>
      </p:nvGrpSpPr>
      <p:grpSpPr>
        <a:xfrm>
          <a:off x="0" y="0"/>
          <a:ext cx="0" cy="0"/>
          <a:chOff x="0" y="0"/>
          <a:chExt cx="0" cy="0"/>
        </a:xfrm>
      </p:grpSpPr>
      <p:sp>
        <p:nvSpPr>
          <p:cNvPr id="617" name="Google Shape;617;g636c9809b7_1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636c9809b7_1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5" name="Shape 625"/>
        <p:cNvGrpSpPr/>
        <p:nvPr/>
      </p:nvGrpSpPr>
      <p:grpSpPr>
        <a:xfrm>
          <a:off x="0" y="0"/>
          <a:ext cx="0" cy="0"/>
          <a:chOff x="0" y="0"/>
          <a:chExt cx="0" cy="0"/>
        </a:xfrm>
      </p:grpSpPr>
      <p:sp>
        <p:nvSpPr>
          <p:cNvPr id="626" name="Google Shape;626;g636c9809b7_1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636c9809b7_1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4" name="Shape 634"/>
        <p:cNvGrpSpPr/>
        <p:nvPr/>
      </p:nvGrpSpPr>
      <p:grpSpPr>
        <a:xfrm>
          <a:off x="0" y="0"/>
          <a:ext cx="0" cy="0"/>
          <a:chOff x="0" y="0"/>
          <a:chExt cx="0" cy="0"/>
        </a:xfrm>
      </p:grpSpPr>
      <p:sp>
        <p:nvSpPr>
          <p:cNvPr id="635" name="Google Shape;635;g636c9809b7_1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636c9809b7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3" name="Shape 643"/>
        <p:cNvGrpSpPr/>
        <p:nvPr/>
      </p:nvGrpSpPr>
      <p:grpSpPr>
        <a:xfrm>
          <a:off x="0" y="0"/>
          <a:ext cx="0" cy="0"/>
          <a:chOff x="0" y="0"/>
          <a:chExt cx="0" cy="0"/>
        </a:xfrm>
      </p:grpSpPr>
      <p:sp>
        <p:nvSpPr>
          <p:cNvPr id="644" name="Google Shape;644;g636c9809b7_1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636c9809b7_1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2" name="Shape 652"/>
        <p:cNvGrpSpPr/>
        <p:nvPr/>
      </p:nvGrpSpPr>
      <p:grpSpPr>
        <a:xfrm>
          <a:off x="0" y="0"/>
          <a:ext cx="0" cy="0"/>
          <a:chOff x="0" y="0"/>
          <a:chExt cx="0" cy="0"/>
        </a:xfrm>
      </p:grpSpPr>
      <p:sp>
        <p:nvSpPr>
          <p:cNvPr id="653" name="Google Shape;653;g636c9809b7_1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636c9809b7_1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1" name="Shape 661"/>
        <p:cNvGrpSpPr/>
        <p:nvPr/>
      </p:nvGrpSpPr>
      <p:grpSpPr>
        <a:xfrm>
          <a:off x="0" y="0"/>
          <a:ext cx="0" cy="0"/>
          <a:chOff x="0" y="0"/>
          <a:chExt cx="0" cy="0"/>
        </a:xfrm>
      </p:grpSpPr>
      <p:sp>
        <p:nvSpPr>
          <p:cNvPr id="662" name="Google Shape;662;g636c9809b7_1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636c9809b7_1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1" name="Shape 671"/>
        <p:cNvGrpSpPr/>
        <p:nvPr/>
      </p:nvGrpSpPr>
      <p:grpSpPr>
        <a:xfrm>
          <a:off x="0" y="0"/>
          <a:ext cx="0" cy="0"/>
          <a:chOff x="0" y="0"/>
          <a:chExt cx="0" cy="0"/>
        </a:xfrm>
      </p:grpSpPr>
      <p:sp>
        <p:nvSpPr>
          <p:cNvPr id="672" name="Google Shape;672;g636c9809b7_1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636c9809b7_1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0" name="Shape 680"/>
        <p:cNvGrpSpPr/>
        <p:nvPr/>
      </p:nvGrpSpPr>
      <p:grpSpPr>
        <a:xfrm>
          <a:off x="0" y="0"/>
          <a:ext cx="0" cy="0"/>
          <a:chOff x="0" y="0"/>
          <a:chExt cx="0" cy="0"/>
        </a:xfrm>
      </p:grpSpPr>
      <p:sp>
        <p:nvSpPr>
          <p:cNvPr id="681" name="Google Shape;681;g636c9809b7_1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636c9809b7_1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9" name="Shape 689"/>
        <p:cNvGrpSpPr/>
        <p:nvPr/>
      </p:nvGrpSpPr>
      <p:grpSpPr>
        <a:xfrm>
          <a:off x="0" y="0"/>
          <a:ext cx="0" cy="0"/>
          <a:chOff x="0" y="0"/>
          <a:chExt cx="0" cy="0"/>
        </a:xfrm>
      </p:grpSpPr>
      <p:sp>
        <p:nvSpPr>
          <p:cNvPr id="690" name="Google Shape;690;g6377522a0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6377522a0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5" name="Shape 695"/>
        <p:cNvGrpSpPr/>
        <p:nvPr/>
      </p:nvGrpSpPr>
      <p:grpSpPr>
        <a:xfrm>
          <a:off x="0" y="0"/>
          <a:ext cx="0" cy="0"/>
          <a:chOff x="0" y="0"/>
          <a:chExt cx="0" cy="0"/>
        </a:xfrm>
      </p:grpSpPr>
      <p:sp>
        <p:nvSpPr>
          <p:cNvPr id="696" name="Google Shape;696;g636c9809b7_1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636c9809b7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2" name="Shape 702"/>
        <p:cNvGrpSpPr/>
        <p:nvPr/>
      </p:nvGrpSpPr>
      <p:grpSpPr>
        <a:xfrm>
          <a:off x="0" y="0"/>
          <a:ext cx="0" cy="0"/>
          <a:chOff x="0" y="0"/>
          <a:chExt cx="0" cy="0"/>
        </a:xfrm>
      </p:grpSpPr>
      <p:sp>
        <p:nvSpPr>
          <p:cNvPr id="703" name="Google Shape;703;g6377522a0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6377522a0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1" name="Shape 711"/>
        <p:cNvGrpSpPr/>
        <p:nvPr/>
      </p:nvGrpSpPr>
      <p:grpSpPr>
        <a:xfrm>
          <a:off x="0" y="0"/>
          <a:ext cx="0" cy="0"/>
          <a:chOff x="0" y="0"/>
          <a:chExt cx="0" cy="0"/>
        </a:xfrm>
      </p:grpSpPr>
      <p:sp>
        <p:nvSpPr>
          <p:cNvPr id="712" name="Google Shape;712;g6377522a0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6377522a0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0" name="Shape 720"/>
        <p:cNvGrpSpPr/>
        <p:nvPr/>
      </p:nvGrpSpPr>
      <p:grpSpPr>
        <a:xfrm>
          <a:off x="0" y="0"/>
          <a:ext cx="0" cy="0"/>
          <a:chOff x="0" y="0"/>
          <a:chExt cx="0" cy="0"/>
        </a:xfrm>
      </p:grpSpPr>
      <p:sp>
        <p:nvSpPr>
          <p:cNvPr id="721" name="Google Shape;721;g6377522a0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6377522a0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9" name="Shape 729"/>
        <p:cNvGrpSpPr/>
        <p:nvPr/>
      </p:nvGrpSpPr>
      <p:grpSpPr>
        <a:xfrm>
          <a:off x="0" y="0"/>
          <a:ext cx="0" cy="0"/>
          <a:chOff x="0" y="0"/>
          <a:chExt cx="0" cy="0"/>
        </a:xfrm>
      </p:grpSpPr>
      <p:sp>
        <p:nvSpPr>
          <p:cNvPr id="730" name="Google Shape;730;g6377522a04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6377522a0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5" name="Shape 735"/>
        <p:cNvGrpSpPr/>
        <p:nvPr/>
      </p:nvGrpSpPr>
      <p:grpSpPr>
        <a:xfrm>
          <a:off x="0" y="0"/>
          <a:ext cx="0" cy="0"/>
          <a:chOff x="0" y="0"/>
          <a:chExt cx="0" cy="0"/>
        </a:xfrm>
      </p:grpSpPr>
      <p:sp>
        <p:nvSpPr>
          <p:cNvPr id="736" name="Google Shape;736;g6377522a0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6377522a0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1" name="Shape 741"/>
        <p:cNvGrpSpPr/>
        <p:nvPr/>
      </p:nvGrpSpPr>
      <p:grpSpPr>
        <a:xfrm>
          <a:off x="0" y="0"/>
          <a:ext cx="0" cy="0"/>
          <a:chOff x="0" y="0"/>
          <a:chExt cx="0" cy="0"/>
        </a:xfrm>
      </p:grpSpPr>
      <p:sp>
        <p:nvSpPr>
          <p:cNvPr id="742" name="Google Shape;742;g6377522a0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6377522a0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6" name="Shape 746"/>
        <p:cNvGrpSpPr/>
        <p:nvPr/>
      </p:nvGrpSpPr>
      <p:grpSpPr>
        <a:xfrm>
          <a:off x="0" y="0"/>
          <a:ext cx="0" cy="0"/>
          <a:chOff x="0" y="0"/>
          <a:chExt cx="0" cy="0"/>
        </a:xfrm>
      </p:grpSpPr>
      <p:sp>
        <p:nvSpPr>
          <p:cNvPr id="747" name="Google Shape;747;g6377522a04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6377522a0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2" name="Shape 752"/>
        <p:cNvGrpSpPr/>
        <p:nvPr/>
      </p:nvGrpSpPr>
      <p:grpSpPr>
        <a:xfrm>
          <a:off x="0" y="0"/>
          <a:ext cx="0" cy="0"/>
          <a:chOff x="0" y="0"/>
          <a:chExt cx="0" cy="0"/>
        </a:xfrm>
      </p:grpSpPr>
      <p:sp>
        <p:nvSpPr>
          <p:cNvPr id="753" name="Google Shape;753;g6377522a0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6377522a0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8" name="Shape 758"/>
        <p:cNvGrpSpPr/>
        <p:nvPr/>
      </p:nvGrpSpPr>
      <p:grpSpPr>
        <a:xfrm>
          <a:off x="0" y="0"/>
          <a:ext cx="0" cy="0"/>
          <a:chOff x="0" y="0"/>
          <a:chExt cx="0" cy="0"/>
        </a:xfrm>
      </p:grpSpPr>
      <p:sp>
        <p:nvSpPr>
          <p:cNvPr id="759" name="Google Shape;759;g6377522a0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6377522a0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4" name="Shape 764"/>
        <p:cNvGrpSpPr/>
        <p:nvPr/>
      </p:nvGrpSpPr>
      <p:grpSpPr>
        <a:xfrm>
          <a:off x="0" y="0"/>
          <a:ext cx="0" cy="0"/>
          <a:chOff x="0" y="0"/>
          <a:chExt cx="0" cy="0"/>
        </a:xfrm>
      </p:grpSpPr>
      <p:sp>
        <p:nvSpPr>
          <p:cNvPr id="765" name="Google Shape;765;g6377522a0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6377522a0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3" name="Shape 773"/>
        <p:cNvGrpSpPr/>
        <p:nvPr/>
      </p:nvGrpSpPr>
      <p:grpSpPr>
        <a:xfrm>
          <a:off x="0" y="0"/>
          <a:ext cx="0" cy="0"/>
          <a:chOff x="0" y="0"/>
          <a:chExt cx="0" cy="0"/>
        </a:xfrm>
      </p:grpSpPr>
      <p:sp>
        <p:nvSpPr>
          <p:cNvPr id="774" name="Google Shape;774;g636c9809b7_1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636c9809b7_1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2" name="Shape 782"/>
        <p:cNvGrpSpPr/>
        <p:nvPr/>
      </p:nvGrpSpPr>
      <p:grpSpPr>
        <a:xfrm>
          <a:off x="0" y="0"/>
          <a:ext cx="0" cy="0"/>
          <a:chOff x="0" y="0"/>
          <a:chExt cx="0" cy="0"/>
        </a:xfrm>
      </p:grpSpPr>
      <p:sp>
        <p:nvSpPr>
          <p:cNvPr id="783" name="Google Shape;783;g636c9809b7_1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636c9809b7_1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1" name="Shape 791"/>
        <p:cNvGrpSpPr/>
        <p:nvPr/>
      </p:nvGrpSpPr>
      <p:grpSpPr>
        <a:xfrm>
          <a:off x="0" y="0"/>
          <a:ext cx="0" cy="0"/>
          <a:chOff x="0" y="0"/>
          <a:chExt cx="0" cy="0"/>
        </a:xfrm>
      </p:grpSpPr>
      <p:sp>
        <p:nvSpPr>
          <p:cNvPr id="792" name="Google Shape;792;g636c9809b7_1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636c9809b7_1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0" name="Shape 800"/>
        <p:cNvGrpSpPr/>
        <p:nvPr/>
      </p:nvGrpSpPr>
      <p:grpSpPr>
        <a:xfrm>
          <a:off x="0" y="0"/>
          <a:ext cx="0" cy="0"/>
          <a:chOff x="0" y="0"/>
          <a:chExt cx="0" cy="0"/>
        </a:xfrm>
      </p:grpSpPr>
      <p:sp>
        <p:nvSpPr>
          <p:cNvPr id="801" name="Google Shape;801;g636c9809b7_1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636c9809b7_1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7" name="Shape 807"/>
        <p:cNvGrpSpPr/>
        <p:nvPr/>
      </p:nvGrpSpPr>
      <p:grpSpPr>
        <a:xfrm>
          <a:off x="0" y="0"/>
          <a:ext cx="0" cy="0"/>
          <a:chOff x="0" y="0"/>
          <a:chExt cx="0" cy="0"/>
        </a:xfrm>
      </p:grpSpPr>
      <p:sp>
        <p:nvSpPr>
          <p:cNvPr id="808" name="Google Shape;808;g636c9809b7_1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636c9809b7_1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jpg"/><Relationship Id="rId4" Type="http://schemas.openxmlformats.org/officeDocument/2006/relationships/image" Target="../media/image2.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1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1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7.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42.png"/><Relationship Id="rId5" Type="http://schemas.openxmlformats.org/officeDocument/2006/relationships/image" Target="../media/image29.png"/><Relationship Id="rId6"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png"/><Relationship Id="rId4" Type="http://schemas.openxmlformats.org/officeDocument/2006/relationships/image" Target="../media/image43.png"/><Relationship Id="rId5" Type="http://schemas.openxmlformats.org/officeDocument/2006/relationships/image" Target="../media/image31.png"/><Relationship Id="rId6"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png"/><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png"/><Relationship Id="rId4" Type="http://schemas.openxmlformats.org/officeDocument/2006/relationships/image" Target="../media/image2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4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2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2.png"/><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2.png"/><Relationship Id="rId4" Type="http://schemas.openxmlformats.org/officeDocument/2006/relationships/image" Target="../media/image2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2.png"/><Relationship Id="rId4" Type="http://schemas.openxmlformats.org/officeDocument/2006/relationships/image" Target="../media/image2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2.png"/><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2.png"/><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2.png"/><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2.png"/><Relationship Id="rId4" Type="http://schemas.openxmlformats.org/officeDocument/2006/relationships/image" Target="../media/image30.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28.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3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2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3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3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4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2.png"/><Relationship Id="rId4" Type="http://schemas.openxmlformats.org/officeDocument/2006/relationships/image" Target="../media/image5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2.png"/><Relationship Id="rId4" Type="http://schemas.openxmlformats.org/officeDocument/2006/relationships/image" Target="../media/image5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 Id="rId3"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36.jp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2.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pic>
        <p:nvPicPr>
          <p:cNvPr id="134" name="Google Shape;134;p13"/>
          <p:cNvPicPr preferRelativeResize="0"/>
          <p:nvPr/>
        </p:nvPicPr>
        <p:blipFill>
          <a:blip r:embed="rId3">
            <a:alphaModFix/>
          </a:blip>
          <a:stretch>
            <a:fillRect/>
          </a:stretch>
        </p:blipFill>
        <p:spPr>
          <a:xfrm>
            <a:off x="0" y="0"/>
            <a:ext cx="9144000" cy="5143501"/>
          </a:xfrm>
          <a:prstGeom prst="rect">
            <a:avLst/>
          </a:prstGeom>
          <a:noFill/>
          <a:ln>
            <a:noFill/>
          </a:ln>
        </p:spPr>
      </p:pic>
      <p:sp>
        <p:nvSpPr>
          <p:cNvPr id="135" name="Google Shape;135;p13"/>
          <p:cNvSpPr txBox="1"/>
          <p:nvPr>
            <p:ph idx="1" type="subTitle"/>
          </p:nvPr>
        </p:nvSpPr>
        <p:spPr>
          <a:xfrm>
            <a:off x="152400" y="3159300"/>
            <a:ext cx="3860100" cy="17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highlight>
                  <a:srgbClr val="FFFFFF"/>
                </a:highlight>
              </a:rPr>
              <a:t>Presented </a:t>
            </a:r>
            <a:r>
              <a:rPr b="1" lang="en" sz="1400">
                <a:solidFill>
                  <a:srgbClr val="000000"/>
                </a:solidFill>
                <a:highlight>
                  <a:srgbClr val="FFFFFF"/>
                </a:highlight>
              </a:rPr>
              <a:t>By, </a:t>
            </a:r>
            <a:endParaRPr b="1" sz="1400">
              <a:solidFill>
                <a:srgbClr val="000000"/>
              </a:solidFill>
              <a:highlight>
                <a:srgbClr val="FFFFFF"/>
              </a:highlight>
            </a:endParaRPr>
          </a:p>
          <a:p>
            <a:pPr indent="0" lvl="0" marL="0" rtl="0" algn="l">
              <a:spcBef>
                <a:spcPts val="0"/>
              </a:spcBef>
              <a:spcAft>
                <a:spcPts val="0"/>
              </a:spcAft>
              <a:buNone/>
            </a:pPr>
            <a:r>
              <a:t/>
            </a:r>
            <a:endParaRPr b="1" sz="1400">
              <a:solidFill>
                <a:srgbClr val="000000"/>
              </a:solidFill>
              <a:highlight>
                <a:srgbClr val="FFFFFF"/>
              </a:highlight>
            </a:endParaRPr>
          </a:p>
          <a:p>
            <a:pPr indent="0" lvl="0" marL="0" rtl="0" algn="l">
              <a:spcBef>
                <a:spcPts val="0"/>
              </a:spcBef>
              <a:spcAft>
                <a:spcPts val="0"/>
              </a:spcAft>
              <a:buNone/>
            </a:pPr>
            <a:r>
              <a:rPr b="1" lang="en" sz="1400">
                <a:solidFill>
                  <a:srgbClr val="000000"/>
                </a:solidFill>
                <a:highlight>
                  <a:srgbClr val="FFFFFF"/>
                </a:highlight>
              </a:rPr>
              <a:t>Mr. Sanjay Togadiya</a:t>
            </a:r>
            <a:endParaRPr b="1" sz="1400">
              <a:solidFill>
                <a:srgbClr val="000000"/>
              </a:solidFill>
              <a:highlight>
                <a:srgbClr val="FFFFFF"/>
              </a:highlight>
            </a:endParaRPr>
          </a:p>
          <a:p>
            <a:pPr indent="0" lvl="0" marL="0" rtl="0" algn="l">
              <a:spcBef>
                <a:spcPts val="0"/>
              </a:spcBef>
              <a:spcAft>
                <a:spcPts val="0"/>
              </a:spcAft>
              <a:buNone/>
            </a:pPr>
            <a:r>
              <a:rPr b="1" lang="en" sz="1400">
                <a:solidFill>
                  <a:srgbClr val="000000"/>
                </a:solidFill>
                <a:highlight>
                  <a:srgbClr val="FFFFFF"/>
                </a:highlight>
              </a:rPr>
              <a:t>Founder, </a:t>
            </a:r>
            <a:r>
              <a:rPr b="1" lang="en" sz="1400">
                <a:solidFill>
                  <a:srgbClr val="000000"/>
                </a:solidFill>
                <a:highlight>
                  <a:srgbClr val="FFFFFF"/>
                </a:highlight>
              </a:rPr>
              <a:t>RK Infotech, Rajkot</a:t>
            </a:r>
            <a:endParaRPr b="1" sz="1400">
              <a:solidFill>
                <a:srgbClr val="000000"/>
              </a:solidFill>
              <a:highlight>
                <a:srgbClr val="FFFFFF"/>
              </a:highlight>
            </a:endParaRPr>
          </a:p>
          <a:p>
            <a:pPr indent="0" lvl="0" marL="0" rtl="0" algn="l">
              <a:spcBef>
                <a:spcPts val="0"/>
              </a:spcBef>
              <a:spcAft>
                <a:spcPts val="0"/>
              </a:spcAft>
              <a:buNone/>
            </a:pPr>
            <a:r>
              <a:t/>
            </a:r>
            <a:endParaRPr b="1" sz="1400">
              <a:solidFill>
                <a:srgbClr val="000000"/>
              </a:solidFill>
              <a:highlight>
                <a:srgbClr val="FFFFFF"/>
              </a:highlight>
            </a:endParaRPr>
          </a:p>
          <a:p>
            <a:pPr indent="0" lvl="0" marL="0" rtl="0" algn="l">
              <a:spcBef>
                <a:spcPts val="0"/>
              </a:spcBef>
              <a:spcAft>
                <a:spcPts val="0"/>
              </a:spcAft>
              <a:buNone/>
            </a:pPr>
            <a:r>
              <a:rPr b="1" lang="en" sz="1400">
                <a:solidFill>
                  <a:srgbClr val="000000"/>
                </a:solidFill>
                <a:highlight>
                  <a:srgbClr val="FFFFFF"/>
                </a:highlight>
              </a:rPr>
              <a:t>Mr. Siddharth Jogia</a:t>
            </a:r>
            <a:endParaRPr b="1" sz="1400">
              <a:solidFill>
                <a:srgbClr val="000000"/>
              </a:solidFill>
              <a:highlight>
                <a:srgbClr val="FFFFFF"/>
              </a:highlight>
            </a:endParaRPr>
          </a:p>
          <a:p>
            <a:pPr indent="0" lvl="0" marL="0" rtl="0" algn="l">
              <a:spcBef>
                <a:spcPts val="0"/>
              </a:spcBef>
              <a:spcAft>
                <a:spcPts val="0"/>
              </a:spcAft>
              <a:buNone/>
            </a:pPr>
            <a:r>
              <a:rPr b="1" lang="en" sz="1400">
                <a:solidFill>
                  <a:srgbClr val="000000"/>
                </a:solidFill>
                <a:highlight>
                  <a:srgbClr val="FFFFFF"/>
                </a:highlight>
              </a:rPr>
              <a:t>Project Manager, RK Infotech, Rajkot</a:t>
            </a:r>
            <a:endParaRPr b="1" sz="1400">
              <a:solidFill>
                <a:srgbClr val="000000"/>
              </a:solidFill>
              <a:highlight>
                <a:srgbClr val="FFFFFF"/>
              </a:highlight>
            </a:endParaRPr>
          </a:p>
        </p:txBody>
      </p:sp>
      <p:pic>
        <p:nvPicPr>
          <p:cNvPr id="136" name="Google Shape;136;p13"/>
          <p:cNvPicPr preferRelativeResize="0"/>
          <p:nvPr/>
        </p:nvPicPr>
        <p:blipFill>
          <a:blip r:embed="rId4">
            <a:alphaModFix/>
          </a:blip>
          <a:stretch>
            <a:fillRect/>
          </a:stretch>
        </p:blipFill>
        <p:spPr>
          <a:xfrm>
            <a:off x="7779200" y="4532950"/>
            <a:ext cx="1269975" cy="505100"/>
          </a:xfrm>
          <a:prstGeom prst="rect">
            <a:avLst/>
          </a:prstGeom>
          <a:noFill/>
          <a:ln>
            <a:noFill/>
          </a:ln>
        </p:spPr>
      </p:pic>
      <p:pic>
        <p:nvPicPr>
          <p:cNvPr id="137" name="Google Shape;137;p13"/>
          <p:cNvPicPr preferRelativeResize="0"/>
          <p:nvPr/>
        </p:nvPicPr>
        <p:blipFill>
          <a:blip r:embed="rId5">
            <a:alphaModFix/>
          </a:blip>
          <a:stretch>
            <a:fillRect/>
          </a:stretch>
        </p:blipFill>
        <p:spPr>
          <a:xfrm>
            <a:off x="0" y="193350"/>
            <a:ext cx="3538525" cy="1167725"/>
          </a:xfrm>
          <a:prstGeom prst="rect">
            <a:avLst/>
          </a:prstGeom>
          <a:noFill/>
          <a:ln>
            <a:noFill/>
          </a:ln>
        </p:spPr>
      </p:pic>
      <p:sp>
        <p:nvSpPr>
          <p:cNvPr id="138" name="Google Shape;138;p13"/>
          <p:cNvSpPr txBox="1"/>
          <p:nvPr/>
        </p:nvSpPr>
        <p:spPr>
          <a:xfrm>
            <a:off x="1654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highlight>
                  <a:srgbClr val="FFFFFF"/>
                </a:highlight>
              </a:rPr>
              <a:t>www.rkinfotechindia.com</a:t>
            </a:r>
            <a:endParaRPr b="1" sz="1300">
              <a:highlight>
                <a:srgbClr val="FF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14"/>
          <p:cNvSpPr txBox="1"/>
          <p:nvPr>
            <p:ph type="title"/>
          </p:nvPr>
        </p:nvSpPr>
        <p:spPr>
          <a:xfrm>
            <a:off x="1297500" y="393750"/>
            <a:ext cx="7038900" cy="6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About RK Infotech</a:t>
            </a:r>
            <a:endParaRPr sz="3000">
              <a:latin typeface="Arial"/>
              <a:ea typeface="Arial"/>
              <a:cs typeface="Arial"/>
              <a:sym typeface="Arial"/>
            </a:endParaRPr>
          </a:p>
        </p:txBody>
      </p:sp>
      <p:sp>
        <p:nvSpPr>
          <p:cNvPr id="144" name="Google Shape;144;p14"/>
          <p:cNvSpPr txBox="1"/>
          <p:nvPr>
            <p:ph idx="1" type="body"/>
          </p:nvPr>
        </p:nvSpPr>
        <p:spPr>
          <a:xfrm>
            <a:off x="1297500" y="1122825"/>
            <a:ext cx="7038900" cy="3355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1500">
                <a:latin typeface="Arial"/>
                <a:ea typeface="Arial"/>
                <a:cs typeface="Arial"/>
                <a:sym typeface="Arial"/>
              </a:rPr>
              <a:t>RK INFOTECH is a leading IT company in Rajkot, India empowering business transformation for enterprises and technology providers by delivering customized, reliable and cost efficient solutions.</a:t>
            </a:r>
            <a:endParaRPr sz="1500">
              <a:latin typeface="Arial"/>
              <a:ea typeface="Arial"/>
              <a:cs typeface="Arial"/>
              <a:sym typeface="Arial"/>
            </a:endParaRPr>
          </a:p>
          <a:p>
            <a:pPr indent="0" lvl="0" marL="0" rtl="0" algn="l">
              <a:spcBef>
                <a:spcPts val="1600"/>
              </a:spcBef>
              <a:spcAft>
                <a:spcPts val="0"/>
              </a:spcAft>
              <a:buNone/>
            </a:pPr>
            <a:r>
              <a:rPr lang="en" sz="1500">
                <a:latin typeface="Arial"/>
                <a:ea typeface="Arial"/>
                <a:cs typeface="Arial"/>
                <a:sym typeface="Arial"/>
              </a:rPr>
              <a:t>We believe in quality and always thrive to provide state of the art technology in all the relative fields.</a:t>
            </a:r>
            <a:endParaRPr sz="1500">
              <a:latin typeface="Arial"/>
              <a:ea typeface="Arial"/>
              <a:cs typeface="Arial"/>
              <a:sym typeface="Arial"/>
            </a:endParaRPr>
          </a:p>
          <a:p>
            <a:pPr indent="-323850" lvl="0" marL="457200" rtl="0" algn="l">
              <a:spcBef>
                <a:spcPts val="1600"/>
              </a:spcBef>
              <a:spcAft>
                <a:spcPts val="0"/>
              </a:spcAft>
              <a:buClr>
                <a:srgbClr val="FFFFFB"/>
              </a:buClr>
              <a:buSzPts val="1500"/>
              <a:buFont typeface="Arial"/>
              <a:buChar char="●"/>
            </a:pPr>
            <a:r>
              <a:rPr lang="en" sz="1500">
                <a:solidFill>
                  <a:srgbClr val="FFFFFB"/>
                </a:solidFill>
                <a:latin typeface="Arial"/>
                <a:ea typeface="Arial"/>
                <a:cs typeface="Arial"/>
                <a:sym typeface="Arial"/>
              </a:rPr>
              <a:t>5+ years experience IT company</a:t>
            </a:r>
            <a:endParaRPr sz="1500">
              <a:solidFill>
                <a:srgbClr val="FFFFFB"/>
              </a:solidFill>
              <a:latin typeface="Arial"/>
              <a:ea typeface="Arial"/>
              <a:cs typeface="Arial"/>
              <a:sym typeface="Arial"/>
            </a:endParaRPr>
          </a:p>
          <a:p>
            <a:pPr indent="-323850" lvl="0" marL="457200" rtl="0" algn="l">
              <a:spcBef>
                <a:spcPts val="0"/>
              </a:spcBef>
              <a:spcAft>
                <a:spcPts val="0"/>
              </a:spcAft>
              <a:buClr>
                <a:srgbClr val="FFFFFB"/>
              </a:buClr>
              <a:buSzPts val="1500"/>
              <a:buFont typeface="Arial"/>
              <a:buChar char="●"/>
            </a:pPr>
            <a:r>
              <a:rPr lang="en" sz="1500">
                <a:solidFill>
                  <a:srgbClr val="FFFFFB"/>
                </a:solidFill>
                <a:latin typeface="Arial"/>
                <a:ea typeface="Arial"/>
                <a:cs typeface="Arial"/>
                <a:sym typeface="Arial"/>
              </a:rPr>
              <a:t>27+ experts teams</a:t>
            </a:r>
            <a:endParaRPr sz="1500">
              <a:solidFill>
                <a:srgbClr val="FFFFFB"/>
              </a:solidFill>
              <a:latin typeface="Arial"/>
              <a:ea typeface="Arial"/>
              <a:cs typeface="Arial"/>
              <a:sym typeface="Arial"/>
            </a:endParaRPr>
          </a:p>
          <a:p>
            <a:pPr indent="-323850" lvl="0" marL="457200" rtl="0" algn="l">
              <a:spcBef>
                <a:spcPts val="0"/>
              </a:spcBef>
              <a:spcAft>
                <a:spcPts val="0"/>
              </a:spcAft>
              <a:buClr>
                <a:srgbClr val="FFFFFB"/>
              </a:buClr>
              <a:buSzPts val="1500"/>
              <a:buFont typeface="Arial"/>
              <a:buChar char="●"/>
            </a:pPr>
            <a:r>
              <a:rPr lang="en" sz="1500">
                <a:solidFill>
                  <a:srgbClr val="FFFFFB"/>
                </a:solidFill>
                <a:latin typeface="Arial"/>
                <a:ea typeface="Arial"/>
                <a:cs typeface="Arial"/>
                <a:sym typeface="Arial"/>
              </a:rPr>
              <a:t>Global Presence</a:t>
            </a:r>
            <a:endParaRPr sz="1500">
              <a:solidFill>
                <a:srgbClr val="FFFFFB"/>
              </a:solidFill>
              <a:latin typeface="Arial"/>
              <a:ea typeface="Arial"/>
              <a:cs typeface="Arial"/>
              <a:sym typeface="Arial"/>
            </a:endParaRPr>
          </a:p>
          <a:p>
            <a:pPr indent="-323850" lvl="0" marL="457200" rtl="0" algn="l">
              <a:spcBef>
                <a:spcPts val="0"/>
              </a:spcBef>
              <a:spcAft>
                <a:spcPts val="0"/>
              </a:spcAft>
              <a:buClr>
                <a:srgbClr val="FFFFFB"/>
              </a:buClr>
              <a:buSzPts val="1500"/>
              <a:buFont typeface="Arial"/>
              <a:buChar char="●"/>
            </a:pPr>
            <a:r>
              <a:rPr lang="en" sz="1500">
                <a:solidFill>
                  <a:srgbClr val="FFFFFB"/>
                </a:solidFill>
                <a:latin typeface="Arial"/>
                <a:ea typeface="Arial"/>
                <a:cs typeface="Arial"/>
                <a:sym typeface="Arial"/>
              </a:rPr>
              <a:t>400+ Domestic + International satisfied clients</a:t>
            </a:r>
            <a:endParaRPr sz="1500">
              <a:solidFill>
                <a:srgbClr val="FFFFFB"/>
              </a:solidFill>
              <a:latin typeface="Arial"/>
              <a:ea typeface="Arial"/>
              <a:cs typeface="Arial"/>
              <a:sym typeface="Arial"/>
            </a:endParaRPr>
          </a:p>
          <a:p>
            <a:pPr indent="0" lvl="0" marL="0" rtl="0" algn="l">
              <a:spcBef>
                <a:spcPts val="1200"/>
              </a:spcBef>
              <a:spcAft>
                <a:spcPts val="1600"/>
              </a:spcAft>
              <a:buNone/>
            </a:pPr>
            <a:r>
              <a:t/>
            </a:r>
            <a:endParaRPr sz="1500">
              <a:latin typeface="Arial"/>
              <a:ea typeface="Arial"/>
              <a:cs typeface="Arial"/>
              <a:sym typeface="Arial"/>
            </a:endParaRPr>
          </a:p>
        </p:txBody>
      </p:sp>
      <p:pic>
        <p:nvPicPr>
          <p:cNvPr id="145" name="Google Shape;145;p14"/>
          <p:cNvPicPr preferRelativeResize="0"/>
          <p:nvPr/>
        </p:nvPicPr>
        <p:blipFill>
          <a:blip r:embed="rId3">
            <a:alphaModFix/>
          </a:blip>
          <a:stretch>
            <a:fillRect/>
          </a:stretch>
        </p:blipFill>
        <p:spPr>
          <a:xfrm>
            <a:off x="7779200" y="4532950"/>
            <a:ext cx="1269975" cy="505100"/>
          </a:xfrm>
          <a:prstGeom prst="rect">
            <a:avLst/>
          </a:prstGeom>
          <a:noFill/>
          <a:ln>
            <a:noFill/>
          </a:ln>
        </p:spPr>
      </p:pic>
      <p:cxnSp>
        <p:nvCxnSpPr>
          <p:cNvPr id="146" name="Google Shape;146;p1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147" name="Google Shape;147;p1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1297500" y="393750"/>
            <a:ext cx="7038900" cy="6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Our Mission</a:t>
            </a:r>
            <a:endParaRPr sz="3000">
              <a:latin typeface="Arial"/>
              <a:ea typeface="Arial"/>
              <a:cs typeface="Arial"/>
              <a:sym typeface="Arial"/>
            </a:endParaRPr>
          </a:p>
        </p:txBody>
      </p:sp>
      <p:sp>
        <p:nvSpPr>
          <p:cNvPr id="153" name="Google Shape;153;p15"/>
          <p:cNvSpPr txBox="1"/>
          <p:nvPr>
            <p:ph idx="1" type="body"/>
          </p:nvPr>
        </p:nvSpPr>
        <p:spPr>
          <a:xfrm>
            <a:off x="1297500" y="1122825"/>
            <a:ext cx="7038900" cy="1269300"/>
          </a:xfrm>
          <a:prstGeom prst="rect">
            <a:avLst/>
          </a:prstGeom>
        </p:spPr>
        <p:txBody>
          <a:bodyPr anchorCtr="0" anchor="t" bIns="91425" lIns="91425" spcFirstLastPara="1" rIns="91425" wrap="square" tIns="91425">
            <a:noAutofit/>
          </a:bodyPr>
          <a:lstStyle/>
          <a:p>
            <a:pPr indent="0" lvl="0" marL="0" rtl="0" algn="just">
              <a:spcBef>
                <a:spcPts val="1200"/>
              </a:spcBef>
              <a:spcAft>
                <a:spcPts val="0"/>
              </a:spcAft>
              <a:buNone/>
            </a:pPr>
            <a:r>
              <a:rPr lang="en" sz="1500">
                <a:solidFill>
                  <a:srgbClr val="FFFFFF"/>
                </a:solidFill>
                <a:latin typeface="Arial"/>
                <a:ea typeface="Arial"/>
                <a:cs typeface="Arial"/>
                <a:sym typeface="Arial"/>
              </a:rPr>
              <a:t>To be the best global IT Solution Company by providing exceptional cost effective solutions and services to our clients, surpassing their expectations and enhancing revenues at the same time.</a:t>
            </a:r>
            <a:endParaRPr sz="1500">
              <a:solidFill>
                <a:srgbClr val="FFFFFF"/>
              </a:solidFill>
              <a:latin typeface="Arial"/>
              <a:ea typeface="Arial"/>
              <a:cs typeface="Arial"/>
              <a:sym typeface="Arial"/>
            </a:endParaRPr>
          </a:p>
          <a:p>
            <a:pPr indent="0" lvl="0" marL="0" rtl="0" algn="l">
              <a:spcBef>
                <a:spcPts val="1200"/>
              </a:spcBef>
              <a:spcAft>
                <a:spcPts val="1600"/>
              </a:spcAft>
              <a:buNone/>
            </a:pPr>
            <a:r>
              <a:t/>
            </a:r>
            <a:endParaRPr sz="1500">
              <a:latin typeface="Arial"/>
              <a:ea typeface="Arial"/>
              <a:cs typeface="Arial"/>
              <a:sym typeface="Arial"/>
            </a:endParaRPr>
          </a:p>
        </p:txBody>
      </p:sp>
      <p:pic>
        <p:nvPicPr>
          <p:cNvPr id="154" name="Google Shape;154;p15"/>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155" name="Google Shape;155;p15"/>
          <p:cNvSpPr txBox="1"/>
          <p:nvPr>
            <p:ph type="title"/>
          </p:nvPr>
        </p:nvSpPr>
        <p:spPr>
          <a:xfrm>
            <a:off x="1297500" y="2377025"/>
            <a:ext cx="3613800" cy="50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FFFF"/>
                </a:solidFill>
                <a:latin typeface="Arial"/>
                <a:ea typeface="Arial"/>
                <a:cs typeface="Arial"/>
                <a:sym typeface="Arial"/>
              </a:rPr>
              <a:t>Head Office</a:t>
            </a:r>
            <a:endParaRPr sz="1800">
              <a:solidFill>
                <a:srgbClr val="00FFFF"/>
              </a:solidFill>
              <a:latin typeface="Arial"/>
              <a:ea typeface="Arial"/>
              <a:cs typeface="Arial"/>
              <a:sym typeface="Arial"/>
            </a:endParaRPr>
          </a:p>
        </p:txBody>
      </p:sp>
      <p:sp>
        <p:nvSpPr>
          <p:cNvPr id="156" name="Google Shape;156;p15"/>
          <p:cNvSpPr txBox="1"/>
          <p:nvPr/>
        </p:nvSpPr>
        <p:spPr>
          <a:xfrm>
            <a:off x="1297500" y="2882225"/>
            <a:ext cx="3613800" cy="8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rPr>
              <a:t>SF-48, Shreemad Bhavan, Opp. Kanta Vikas Gruh Road, Bhaktinagar Main Road, Rajkot 360002 (Gujarat, India)</a:t>
            </a:r>
            <a:endParaRPr sz="1500">
              <a:solidFill>
                <a:srgbClr val="FFFFFF"/>
              </a:solidFill>
            </a:endParaRPr>
          </a:p>
        </p:txBody>
      </p:sp>
      <p:sp>
        <p:nvSpPr>
          <p:cNvPr id="157" name="Google Shape;157;p15"/>
          <p:cNvSpPr txBox="1"/>
          <p:nvPr/>
        </p:nvSpPr>
        <p:spPr>
          <a:xfrm>
            <a:off x="5272425" y="2882225"/>
            <a:ext cx="2990700" cy="8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rPr>
              <a:t>B-4/50C, Ashok Vihar,Phase-2, Near Sagar Ratna, New Delhi - 110052 (India)</a:t>
            </a:r>
            <a:endParaRPr sz="1500">
              <a:solidFill>
                <a:srgbClr val="FFFFFF"/>
              </a:solidFill>
            </a:endParaRPr>
          </a:p>
        </p:txBody>
      </p:sp>
      <p:sp>
        <p:nvSpPr>
          <p:cNvPr id="158" name="Google Shape;158;p15"/>
          <p:cNvSpPr txBox="1"/>
          <p:nvPr>
            <p:ph type="title"/>
          </p:nvPr>
        </p:nvSpPr>
        <p:spPr>
          <a:xfrm>
            <a:off x="5190625" y="2377025"/>
            <a:ext cx="3613800" cy="50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FFFF"/>
                </a:solidFill>
                <a:latin typeface="Arial"/>
                <a:ea typeface="Arial"/>
                <a:cs typeface="Arial"/>
                <a:sym typeface="Arial"/>
              </a:rPr>
              <a:t>Branch</a:t>
            </a:r>
            <a:r>
              <a:rPr lang="en" sz="1800">
                <a:solidFill>
                  <a:srgbClr val="00FFFF"/>
                </a:solidFill>
                <a:latin typeface="Arial"/>
                <a:ea typeface="Arial"/>
                <a:cs typeface="Arial"/>
                <a:sym typeface="Arial"/>
              </a:rPr>
              <a:t> Office</a:t>
            </a:r>
            <a:endParaRPr sz="1800">
              <a:solidFill>
                <a:srgbClr val="00FFFF"/>
              </a:solidFill>
              <a:latin typeface="Arial"/>
              <a:ea typeface="Arial"/>
              <a:cs typeface="Arial"/>
              <a:sym typeface="Arial"/>
            </a:endParaRPr>
          </a:p>
        </p:txBody>
      </p:sp>
      <p:cxnSp>
        <p:nvCxnSpPr>
          <p:cNvPr id="159" name="Google Shape;159;p15"/>
          <p:cNvCxnSpPr/>
          <p:nvPr/>
        </p:nvCxnSpPr>
        <p:spPr>
          <a:xfrm>
            <a:off x="4911450" y="2580575"/>
            <a:ext cx="6000" cy="1248000"/>
          </a:xfrm>
          <a:prstGeom prst="straightConnector1">
            <a:avLst/>
          </a:prstGeom>
          <a:noFill/>
          <a:ln cap="flat" cmpd="sng" w="9525">
            <a:solidFill>
              <a:schemeClr val="dk2"/>
            </a:solidFill>
            <a:prstDash val="solid"/>
            <a:round/>
            <a:headEnd len="med" w="med" type="none"/>
            <a:tailEnd len="med" w="med" type="none"/>
          </a:ln>
        </p:spPr>
      </p:cxnSp>
      <p:cxnSp>
        <p:nvCxnSpPr>
          <p:cNvPr id="160" name="Google Shape;160;p1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161" name="Google Shape;161;p1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162" name="Google Shape;162;p15"/>
          <p:cNvSpPr txBox="1"/>
          <p:nvPr>
            <p:ph type="title"/>
          </p:nvPr>
        </p:nvSpPr>
        <p:spPr>
          <a:xfrm>
            <a:off x="1373700" y="4129625"/>
            <a:ext cx="2027400" cy="50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FFFF"/>
                </a:solidFill>
                <a:latin typeface="Arial"/>
                <a:ea typeface="Arial"/>
                <a:cs typeface="Arial"/>
                <a:sym typeface="Arial"/>
              </a:rPr>
              <a:t>Sister Companies</a:t>
            </a:r>
            <a:endParaRPr sz="1800">
              <a:solidFill>
                <a:srgbClr val="00FFFF"/>
              </a:solidFill>
              <a:latin typeface="Arial"/>
              <a:ea typeface="Arial"/>
              <a:cs typeface="Arial"/>
              <a:sym typeface="Arial"/>
            </a:endParaRPr>
          </a:p>
        </p:txBody>
      </p:sp>
      <p:pic>
        <p:nvPicPr>
          <p:cNvPr id="163" name="Google Shape;163;p15"/>
          <p:cNvPicPr preferRelativeResize="0"/>
          <p:nvPr/>
        </p:nvPicPr>
        <p:blipFill>
          <a:blip r:embed="rId4">
            <a:alphaModFix/>
          </a:blip>
          <a:stretch>
            <a:fillRect/>
          </a:stretch>
        </p:blipFill>
        <p:spPr>
          <a:xfrm>
            <a:off x="3401100" y="4133375"/>
            <a:ext cx="2409825" cy="542925"/>
          </a:xfrm>
          <a:prstGeom prst="rect">
            <a:avLst/>
          </a:prstGeom>
          <a:noFill/>
          <a:ln>
            <a:noFill/>
          </a:ln>
        </p:spPr>
      </p:pic>
      <p:pic>
        <p:nvPicPr>
          <p:cNvPr id="164" name="Google Shape;164;p15"/>
          <p:cNvPicPr preferRelativeResize="0"/>
          <p:nvPr/>
        </p:nvPicPr>
        <p:blipFill>
          <a:blip r:embed="rId5">
            <a:alphaModFix/>
          </a:blip>
          <a:stretch>
            <a:fillRect/>
          </a:stretch>
        </p:blipFill>
        <p:spPr>
          <a:xfrm>
            <a:off x="5949900" y="4235500"/>
            <a:ext cx="1591950" cy="4506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Our Products &amp; Services</a:t>
            </a:r>
            <a:endParaRPr sz="3000">
              <a:latin typeface="Arial"/>
              <a:ea typeface="Arial"/>
              <a:cs typeface="Arial"/>
              <a:sym typeface="Arial"/>
            </a:endParaRPr>
          </a:p>
        </p:txBody>
      </p:sp>
      <p:sp>
        <p:nvSpPr>
          <p:cNvPr id="170" name="Google Shape;170;p16"/>
          <p:cNvSpPr txBox="1"/>
          <p:nvPr>
            <p:ph idx="1" type="body"/>
          </p:nvPr>
        </p:nvSpPr>
        <p:spPr>
          <a:xfrm>
            <a:off x="1297500" y="1155450"/>
            <a:ext cx="3693900" cy="31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00FFFF"/>
                </a:solidFill>
                <a:latin typeface="Arial"/>
                <a:ea typeface="Arial"/>
                <a:cs typeface="Arial"/>
                <a:sym typeface="Arial"/>
              </a:rPr>
              <a:t>Software Products</a:t>
            </a:r>
            <a:endParaRPr b="1" sz="1500">
              <a:solidFill>
                <a:srgbClr val="00FFFF"/>
              </a:solidFill>
              <a:latin typeface="Arial"/>
              <a:ea typeface="Arial"/>
              <a:cs typeface="Arial"/>
              <a:sym typeface="Arial"/>
            </a:endParaRPr>
          </a:p>
          <a:p>
            <a:pPr indent="-330200" lvl="0" marL="457200" rtl="0" algn="l">
              <a:spcBef>
                <a:spcPts val="1600"/>
              </a:spcBef>
              <a:spcAft>
                <a:spcPts val="0"/>
              </a:spcAft>
              <a:buClr>
                <a:srgbClr val="FFFFFB"/>
              </a:buClr>
              <a:buSzPts val="1600"/>
              <a:buFont typeface="Arial"/>
              <a:buChar char="●"/>
            </a:pPr>
            <a:r>
              <a:rPr lang="en" sz="1600">
                <a:solidFill>
                  <a:srgbClr val="FFFFFB"/>
                </a:solidFill>
                <a:latin typeface="Arial"/>
                <a:ea typeface="Arial"/>
                <a:cs typeface="Arial"/>
                <a:sym typeface="Arial"/>
              </a:rPr>
              <a:t>Online Exam Software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Business ERP Software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Accounting Software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Question Paper Generator</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USB Based Study Software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Bulk Cheque Printing Software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School College ERP System</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Label / Barcode Printing Software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Store Management Software</a:t>
            </a:r>
            <a:endParaRPr sz="1600">
              <a:solidFill>
                <a:srgbClr val="FFFFFB"/>
              </a:solidFill>
              <a:latin typeface="Arial"/>
              <a:ea typeface="Arial"/>
              <a:cs typeface="Arial"/>
              <a:sym typeface="Arial"/>
            </a:endParaRPr>
          </a:p>
        </p:txBody>
      </p:sp>
      <p:pic>
        <p:nvPicPr>
          <p:cNvPr id="171" name="Google Shape;171;p1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172" name="Google Shape;172;p16"/>
          <p:cNvSpPr txBox="1"/>
          <p:nvPr/>
        </p:nvSpPr>
        <p:spPr>
          <a:xfrm>
            <a:off x="5400525" y="3192150"/>
            <a:ext cx="3197100" cy="149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00FFFF"/>
                </a:solidFill>
              </a:rPr>
              <a:t>Working as IT Partners</a:t>
            </a:r>
            <a:endParaRPr b="1" sz="1500">
              <a:solidFill>
                <a:srgbClr val="00FFFF"/>
              </a:solidFill>
            </a:endParaRPr>
          </a:p>
          <a:p>
            <a:pPr indent="-323850" lvl="0" marL="457200" rtl="0" algn="l">
              <a:lnSpc>
                <a:spcPct val="115000"/>
              </a:lnSpc>
              <a:spcBef>
                <a:spcPts val="1600"/>
              </a:spcBef>
              <a:spcAft>
                <a:spcPts val="0"/>
              </a:spcAft>
              <a:buClr>
                <a:srgbClr val="FFFFFF"/>
              </a:buClr>
              <a:buSzPts val="1500"/>
              <a:buFont typeface="Arial"/>
              <a:buChar char="●"/>
            </a:pPr>
            <a:r>
              <a:rPr lang="en" sz="1500">
                <a:solidFill>
                  <a:srgbClr val="FFFFFF"/>
                </a:solidFill>
              </a:rPr>
              <a:t>IT Partners</a:t>
            </a:r>
            <a:endParaRPr sz="1500">
              <a:solidFill>
                <a:srgbClr val="FFFFFF"/>
              </a:solidFil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rPr>
              <a:t>IOTs</a:t>
            </a:r>
            <a:endParaRPr sz="1500">
              <a:solidFill>
                <a:srgbClr val="FFFFFF"/>
              </a:solidFil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rPr>
              <a:t>KPO</a:t>
            </a:r>
            <a:endParaRPr>
              <a:latin typeface="Lato"/>
              <a:ea typeface="Lato"/>
              <a:cs typeface="Lato"/>
              <a:sym typeface="Lato"/>
            </a:endParaRPr>
          </a:p>
        </p:txBody>
      </p:sp>
      <p:sp>
        <p:nvSpPr>
          <p:cNvPr id="173" name="Google Shape;173;p16"/>
          <p:cNvSpPr txBox="1"/>
          <p:nvPr/>
        </p:nvSpPr>
        <p:spPr>
          <a:xfrm>
            <a:off x="5400525" y="1155450"/>
            <a:ext cx="2711700" cy="20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00FFFF"/>
                </a:solidFill>
              </a:rPr>
              <a:t>Customized Solutions</a:t>
            </a:r>
            <a:endParaRPr b="1" sz="1500">
              <a:solidFill>
                <a:srgbClr val="00FFFF"/>
              </a:solidFill>
            </a:endParaRPr>
          </a:p>
          <a:p>
            <a:pPr indent="-323850" lvl="0" marL="457200" rtl="0" algn="l">
              <a:lnSpc>
                <a:spcPct val="115000"/>
              </a:lnSpc>
              <a:spcBef>
                <a:spcPts val="1600"/>
              </a:spcBef>
              <a:spcAft>
                <a:spcPts val="0"/>
              </a:spcAft>
              <a:buClr>
                <a:srgbClr val="FFFFFF"/>
              </a:buClr>
              <a:buSzPts val="1500"/>
              <a:buFont typeface="Arial"/>
              <a:buChar char="●"/>
            </a:pPr>
            <a:r>
              <a:rPr lang="en" sz="1500">
                <a:solidFill>
                  <a:srgbClr val="FFFFFF"/>
                </a:solidFill>
              </a:rPr>
              <a:t>e-Commerce Website</a:t>
            </a:r>
            <a:endParaRPr sz="1500">
              <a:solidFill>
                <a:srgbClr val="FFFFFF"/>
              </a:solidFil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rPr>
              <a:t>CMS Website</a:t>
            </a:r>
            <a:endParaRPr sz="1500">
              <a:solidFill>
                <a:srgbClr val="FFFFFF"/>
              </a:solidFil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rPr>
              <a:t>Business ERP</a:t>
            </a:r>
            <a:endParaRPr sz="1500">
              <a:solidFill>
                <a:srgbClr val="FFFFFF"/>
              </a:solidFil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rPr>
              <a:t>Financial Solution</a:t>
            </a:r>
            <a:endParaRPr sz="1500">
              <a:solidFill>
                <a:srgbClr val="FFFFFF"/>
              </a:solidFil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rPr>
              <a:t>CRM System</a:t>
            </a:r>
            <a:endParaRPr sz="1500">
              <a:solidFill>
                <a:srgbClr val="FFFFFF"/>
              </a:solidFill>
            </a:endParaRPr>
          </a:p>
          <a:p>
            <a:pPr indent="0" lvl="0" marL="0" rtl="0" algn="l">
              <a:spcBef>
                <a:spcPts val="1600"/>
              </a:spcBef>
              <a:spcAft>
                <a:spcPts val="0"/>
              </a:spcAft>
              <a:buNone/>
            </a:pPr>
            <a:r>
              <a:t/>
            </a:r>
            <a:endParaRPr>
              <a:latin typeface="Lato"/>
              <a:ea typeface="Lato"/>
              <a:cs typeface="Lato"/>
              <a:sym typeface="Lato"/>
            </a:endParaRPr>
          </a:p>
        </p:txBody>
      </p:sp>
      <p:cxnSp>
        <p:nvCxnSpPr>
          <p:cNvPr id="174" name="Google Shape;174;p1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175" name="Google Shape;175;p1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Other Services &amp; Connected Industries</a:t>
            </a:r>
            <a:endParaRPr sz="3000">
              <a:latin typeface="Arial"/>
              <a:ea typeface="Arial"/>
              <a:cs typeface="Arial"/>
              <a:sym typeface="Arial"/>
            </a:endParaRPr>
          </a:p>
        </p:txBody>
      </p:sp>
      <p:sp>
        <p:nvSpPr>
          <p:cNvPr id="181" name="Google Shape;181;p17"/>
          <p:cNvSpPr txBox="1"/>
          <p:nvPr>
            <p:ph idx="1" type="body"/>
          </p:nvPr>
        </p:nvSpPr>
        <p:spPr>
          <a:xfrm>
            <a:off x="1351875" y="1155450"/>
            <a:ext cx="3403200" cy="334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00FFFF"/>
                </a:solidFill>
                <a:latin typeface="Arial"/>
                <a:ea typeface="Arial"/>
                <a:cs typeface="Arial"/>
                <a:sym typeface="Arial"/>
              </a:rPr>
              <a:t>Other Services</a:t>
            </a:r>
            <a:endParaRPr b="1" sz="1600">
              <a:solidFill>
                <a:srgbClr val="00FFFF"/>
              </a:solidFill>
              <a:latin typeface="Arial"/>
              <a:ea typeface="Arial"/>
              <a:cs typeface="Arial"/>
              <a:sym typeface="Arial"/>
            </a:endParaRPr>
          </a:p>
          <a:p>
            <a:pPr indent="-330200" lvl="0" marL="457200" rtl="0" algn="l">
              <a:spcBef>
                <a:spcPts val="1200"/>
              </a:spcBef>
              <a:spcAft>
                <a:spcPts val="0"/>
              </a:spcAft>
              <a:buClr>
                <a:srgbClr val="FFFFFB"/>
              </a:buClr>
              <a:buSzPts val="1600"/>
              <a:buFont typeface="Arial"/>
              <a:buChar char="●"/>
            </a:pPr>
            <a:r>
              <a:rPr lang="en" sz="1600">
                <a:solidFill>
                  <a:srgbClr val="FFFFFB"/>
                </a:solidFill>
                <a:latin typeface="Arial"/>
                <a:ea typeface="Arial"/>
                <a:cs typeface="Arial"/>
                <a:sym typeface="Arial"/>
              </a:rPr>
              <a:t>Website Development</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Android App Development</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iOS App Development</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Software Development</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Search Engine Optimization</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Graphics Designs</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Customized ERP Solutions</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Customized CRM Solutions</a:t>
            </a:r>
            <a:endParaRPr sz="1600">
              <a:solidFill>
                <a:srgbClr val="FFFFFB"/>
              </a:solidFill>
              <a:latin typeface="Arial"/>
              <a:ea typeface="Arial"/>
              <a:cs typeface="Arial"/>
              <a:sym typeface="Arial"/>
            </a:endParaRPr>
          </a:p>
        </p:txBody>
      </p:sp>
      <p:pic>
        <p:nvPicPr>
          <p:cNvPr id="182" name="Google Shape;182;p1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183" name="Google Shape;183;p17"/>
          <p:cNvSpPr txBox="1"/>
          <p:nvPr>
            <p:ph idx="1" type="body"/>
          </p:nvPr>
        </p:nvSpPr>
        <p:spPr>
          <a:xfrm>
            <a:off x="4933200" y="1153925"/>
            <a:ext cx="3403200" cy="334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00FFFF"/>
                </a:solidFill>
                <a:latin typeface="Arial"/>
                <a:ea typeface="Arial"/>
                <a:cs typeface="Arial"/>
                <a:sym typeface="Arial"/>
              </a:rPr>
              <a:t>Industries We Serve</a:t>
            </a:r>
            <a:endParaRPr b="1" sz="1600">
              <a:solidFill>
                <a:srgbClr val="00FFFF"/>
              </a:solidFill>
              <a:latin typeface="Arial"/>
              <a:ea typeface="Arial"/>
              <a:cs typeface="Arial"/>
              <a:sym typeface="Arial"/>
            </a:endParaRPr>
          </a:p>
          <a:p>
            <a:pPr indent="-330200" lvl="0" marL="457200" rtl="0" algn="l">
              <a:spcBef>
                <a:spcPts val="1200"/>
              </a:spcBef>
              <a:spcAft>
                <a:spcPts val="0"/>
              </a:spcAft>
              <a:buClr>
                <a:srgbClr val="FFFFFB"/>
              </a:buClr>
              <a:buSzPts val="1600"/>
              <a:buFont typeface="Arial"/>
              <a:buChar char="●"/>
            </a:pPr>
            <a:r>
              <a:rPr lang="en" sz="1600">
                <a:solidFill>
                  <a:srgbClr val="FFFFFB"/>
                </a:solidFill>
                <a:latin typeface="Arial"/>
                <a:ea typeface="Arial"/>
                <a:cs typeface="Arial"/>
                <a:sym typeface="Arial"/>
              </a:rPr>
              <a:t>Education &amp; e- Learning</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Automobile Industry</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SME Industries</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Financial Services</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Real Estate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Hospitality &amp; Healthcare</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Logistic Services</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Information Services</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Travel &amp; Tourism</a:t>
            </a:r>
            <a:endParaRPr sz="1600">
              <a:solidFill>
                <a:srgbClr val="FFFFFB"/>
              </a:solidFill>
              <a:latin typeface="Arial"/>
              <a:ea typeface="Arial"/>
              <a:cs typeface="Arial"/>
              <a:sym typeface="Arial"/>
            </a:endParaRPr>
          </a:p>
          <a:p>
            <a:pPr indent="-330200" lvl="0" marL="457200" rtl="0" algn="l">
              <a:spcBef>
                <a:spcPts val="0"/>
              </a:spcBef>
              <a:spcAft>
                <a:spcPts val="0"/>
              </a:spcAft>
              <a:buClr>
                <a:srgbClr val="FFFFFB"/>
              </a:buClr>
              <a:buSzPts val="1600"/>
              <a:buFont typeface="Arial"/>
              <a:buChar char="●"/>
            </a:pPr>
            <a:r>
              <a:rPr lang="en" sz="1600">
                <a:solidFill>
                  <a:srgbClr val="FFFFFB"/>
                </a:solidFill>
                <a:latin typeface="Arial"/>
                <a:ea typeface="Arial"/>
                <a:cs typeface="Arial"/>
                <a:sym typeface="Arial"/>
              </a:rPr>
              <a:t>Retail &amp; e-Commerce Industry</a:t>
            </a:r>
            <a:endParaRPr sz="1600">
              <a:solidFill>
                <a:srgbClr val="FFFFFB"/>
              </a:solidFill>
              <a:latin typeface="Arial"/>
              <a:ea typeface="Arial"/>
              <a:cs typeface="Arial"/>
              <a:sym typeface="Arial"/>
            </a:endParaRPr>
          </a:p>
        </p:txBody>
      </p:sp>
      <p:cxnSp>
        <p:nvCxnSpPr>
          <p:cNvPr id="184" name="Google Shape;184;p1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185" name="Google Shape;185;p1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18"/>
          <p:cNvSpPr txBox="1"/>
          <p:nvPr>
            <p:ph type="title"/>
          </p:nvPr>
        </p:nvSpPr>
        <p:spPr>
          <a:xfrm>
            <a:off x="900050" y="1323975"/>
            <a:ext cx="4587000" cy="3521100"/>
          </a:xfrm>
          <a:prstGeom prst="rect">
            <a:avLst/>
          </a:prstGeom>
        </p:spPr>
        <p:txBody>
          <a:bodyPr anchorCtr="0" anchor="t" bIns="91425" lIns="91425" spcFirstLastPara="1" rIns="91425" wrap="square" tIns="91425">
            <a:noAutofit/>
          </a:bodyPr>
          <a:lstStyle/>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Introduction to Agile</a:t>
            </a:r>
            <a:endParaRPr sz="2000">
              <a:latin typeface="Arial"/>
              <a:ea typeface="Arial"/>
              <a:cs typeface="Arial"/>
              <a:sym typeface="Arial"/>
            </a:endParaRPr>
          </a:p>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Agile Methods &amp; Practices</a:t>
            </a:r>
            <a:endParaRPr sz="2000">
              <a:latin typeface="Arial"/>
              <a:ea typeface="Arial"/>
              <a:cs typeface="Arial"/>
              <a:sym typeface="Arial"/>
            </a:endParaRPr>
          </a:p>
          <a:p>
            <a:pPr indent="-355600" lvl="1" marL="914400" rtl="0" algn="l">
              <a:lnSpc>
                <a:spcPct val="150000"/>
              </a:lnSpc>
              <a:spcBef>
                <a:spcPts val="0"/>
              </a:spcBef>
              <a:spcAft>
                <a:spcPts val="0"/>
              </a:spcAft>
              <a:buSzPts val="2000"/>
              <a:buFont typeface="Arial"/>
              <a:buAutoNum type="alphaLcPeriod"/>
            </a:pPr>
            <a:r>
              <a:rPr lang="en" sz="2000">
                <a:latin typeface="Arial"/>
                <a:ea typeface="Arial"/>
                <a:cs typeface="Arial"/>
                <a:sym typeface="Arial"/>
              </a:rPr>
              <a:t>Detailed Understanding of Scrum Method</a:t>
            </a:r>
            <a:endParaRPr sz="2000">
              <a:latin typeface="Arial"/>
              <a:ea typeface="Arial"/>
              <a:cs typeface="Arial"/>
              <a:sym typeface="Arial"/>
            </a:endParaRPr>
          </a:p>
          <a:p>
            <a:pPr indent="-355600" lvl="1" marL="914400" rtl="0" algn="l">
              <a:lnSpc>
                <a:spcPct val="150000"/>
              </a:lnSpc>
              <a:spcBef>
                <a:spcPts val="0"/>
              </a:spcBef>
              <a:spcAft>
                <a:spcPts val="0"/>
              </a:spcAft>
              <a:buSzPts val="2000"/>
              <a:buFont typeface="Arial"/>
              <a:buAutoNum type="alphaLcPeriod"/>
            </a:pPr>
            <a:r>
              <a:rPr lang="en" sz="2000">
                <a:latin typeface="Arial"/>
                <a:ea typeface="Arial"/>
                <a:cs typeface="Arial"/>
                <a:sym typeface="Arial"/>
              </a:rPr>
              <a:t>Extreme Programming</a:t>
            </a:r>
            <a:endParaRPr sz="2000">
              <a:latin typeface="Arial"/>
              <a:ea typeface="Arial"/>
              <a:cs typeface="Arial"/>
              <a:sym typeface="Arial"/>
            </a:endParaRPr>
          </a:p>
          <a:p>
            <a:pPr indent="-355600" lvl="1" marL="914400" rtl="0" algn="l">
              <a:lnSpc>
                <a:spcPct val="150000"/>
              </a:lnSpc>
              <a:spcBef>
                <a:spcPts val="0"/>
              </a:spcBef>
              <a:spcAft>
                <a:spcPts val="0"/>
              </a:spcAft>
              <a:buSzPts val="2000"/>
              <a:buFont typeface="Arial"/>
              <a:buAutoNum type="alphaLcPeriod"/>
            </a:pPr>
            <a:r>
              <a:rPr lang="en" sz="2000">
                <a:latin typeface="Arial"/>
                <a:ea typeface="Arial"/>
                <a:cs typeface="Arial"/>
                <a:sym typeface="Arial"/>
              </a:rPr>
              <a:t>Hybrid Scrum with XP</a:t>
            </a:r>
            <a:endParaRPr sz="2000">
              <a:latin typeface="Arial"/>
              <a:ea typeface="Arial"/>
              <a:cs typeface="Arial"/>
              <a:sym typeface="Arial"/>
            </a:endParaRPr>
          </a:p>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Agile Documentation</a:t>
            </a:r>
            <a:endParaRPr sz="2000">
              <a:latin typeface="Arial"/>
              <a:ea typeface="Arial"/>
              <a:cs typeface="Arial"/>
              <a:sym typeface="Arial"/>
            </a:endParaRPr>
          </a:p>
        </p:txBody>
      </p:sp>
      <p:sp>
        <p:nvSpPr>
          <p:cNvPr id="191" name="Google Shape;191;p18"/>
          <p:cNvSpPr txBox="1"/>
          <p:nvPr>
            <p:ph type="title"/>
          </p:nvPr>
        </p:nvSpPr>
        <p:spPr>
          <a:xfrm>
            <a:off x="900050" y="459250"/>
            <a:ext cx="4587000" cy="83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Today’s Discussion</a:t>
            </a:r>
            <a:endParaRPr sz="3000">
              <a:latin typeface="Arial"/>
              <a:ea typeface="Arial"/>
              <a:cs typeface="Arial"/>
              <a:sym typeface="Arial"/>
            </a:endParaRPr>
          </a:p>
        </p:txBody>
      </p:sp>
      <p:cxnSp>
        <p:nvCxnSpPr>
          <p:cNvPr id="192" name="Google Shape;192;p18"/>
          <p:cNvCxnSpPr/>
          <p:nvPr/>
        </p:nvCxnSpPr>
        <p:spPr>
          <a:xfrm flipH="1" rot="10800000">
            <a:off x="978525" y="11855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193" name="Google Shape;193;p18"/>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194" name="Google Shape;194;p1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823850" y="2205400"/>
            <a:ext cx="4587000" cy="11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Introduction to Agile</a:t>
            </a:r>
            <a:endParaRPr sz="3000">
              <a:latin typeface="Arial"/>
              <a:ea typeface="Arial"/>
              <a:cs typeface="Arial"/>
              <a:sym typeface="Arial"/>
            </a:endParaRPr>
          </a:p>
        </p:txBody>
      </p:sp>
      <p:pic>
        <p:nvPicPr>
          <p:cNvPr id="200" name="Google Shape;200;p19"/>
          <p:cNvPicPr preferRelativeResize="0"/>
          <p:nvPr/>
        </p:nvPicPr>
        <p:blipFill>
          <a:blip r:embed="rId3">
            <a:alphaModFix/>
          </a:blip>
          <a:stretch>
            <a:fillRect/>
          </a:stretch>
        </p:blipFill>
        <p:spPr>
          <a:xfrm>
            <a:off x="7779200" y="4532950"/>
            <a:ext cx="1269975" cy="505100"/>
          </a:xfrm>
          <a:prstGeom prst="rect">
            <a:avLst/>
          </a:prstGeom>
          <a:noFill/>
          <a:ln>
            <a:noFill/>
          </a:ln>
        </p:spPr>
      </p:pic>
      <p:cxnSp>
        <p:nvCxnSpPr>
          <p:cNvPr id="201" name="Google Shape;201;p19"/>
          <p:cNvCxnSpPr/>
          <p:nvPr/>
        </p:nvCxnSpPr>
        <p:spPr>
          <a:xfrm flipH="1" rot="10800000">
            <a:off x="902325" y="31667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202" name="Google Shape;202;p19"/>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Agile History</a:t>
            </a:r>
            <a:endParaRPr sz="3000">
              <a:latin typeface="Arial"/>
              <a:ea typeface="Arial"/>
              <a:cs typeface="Arial"/>
              <a:sym typeface="Arial"/>
            </a:endParaRPr>
          </a:p>
        </p:txBody>
      </p:sp>
      <p:sp>
        <p:nvSpPr>
          <p:cNvPr id="208" name="Google Shape;208;p20"/>
          <p:cNvSpPr txBox="1"/>
          <p:nvPr>
            <p:ph idx="1" type="body"/>
          </p:nvPr>
        </p:nvSpPr>
        <p:spPr>
          <a:xfrm>
            <a:off x="1297500" y="1262750"/>
            <a:ext cx="7038900" cy="11166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n" sz="1500">
                <a:latin typeface="Arial"/>
                <a:ea typeface="Arial"/>
                <a:cs typeface="Arial"/>
                <a:sym typeface="Arial"/>
              </a:rPr>
              <a:t>In 2001, this new management paradigm began to pick up momentum, agile was formalized when 17 pioneers of the agile methodology met at the Snowbird Ski Resort in Utah and issued the Agile Manifesto. </a:t>
            </a:r>
            <a:endParaRPr sz="1500">
              <a:latin typeface="Arial"/>
              <a:ea typeface="Arial"/>
              <a:cs typeface="Arial"/>
              <a:sym typeface="Arial"/>
            </a:endParaRPr>
          </a:p>
        </p:txBody>
      </p:sp>
      <p:cxnSp>
        <p:nvCxnSpPr>
          <p:cNvPr id="209" name="Google Shape;209;p20"/>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210" name="Google Shape;210;p20"/>
          <p:cNvSpPr txBox="1"/>
          <p:nvPr/>
        </p:nvSpPr>
        <p:spPr>
          <a:xfrm>
            <a:off x="1544625" y="2253725"/>
            <a:ext cx="3480600" cy="2500800"/>
          </a:xfrm>
          <a:prstGeom prst="rect">
            <a:avLst/>
          </a:prstGeom>
          <a:noFill/>
          <a:ln>
            <a:noFill/>
          </a:ln>
        </p:spPr>
        <p:txBody>
          <a:bodyPr anchorCtr="0" anchor="t" bIns="91425" lIns="91425" spcFirstLastPara="1" rIns="91425" wrap="square" tIns="91425">
            <a:noAutofit/>
          </a:bodyPr>
          <a:lstStyle/>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Kent Beck </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Mike Beedle</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Arie van Bennekum </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Alistair Cockburn</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Ward Cunningham </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Martin Fowler </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a:pPr>
            <a:r>
              <a:rPr lang="en" sz="1500">
                <a:solidFill>
                  <a:schemeClr val="lt1"/>
                </a:solidFill>
              </a:rPr>
              <a:t>James Grenning</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Lato"/>
              <a:buAutoNum type="arabicPeriod"/>
            </a:pPr>
            <a:r>
              <a:rPr lang="en" sz="1500">
                <a:solidFill>
                  <a:schemeClr val="lt1"/>
                </a:solidFill>
              </a:rPr>
              <a:t>Jim Highsmith</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Lato"/>
              <a:buAutoNum type="arabicPeriod"/>
            </a:pPr>
            <a:r>
              <a:rPr lang="en" sz="1500">
                <a:solidFill>
                  <a:schemeClr val="lt1"/>
                </a:solidFill>
              </a:rPr>
              <a:t>Andrew Hunt</a:t>
            </a:r>
            <a:endParaRPr sz="1500">
              <a:solidFill>
                <a:schemeClr val="lt1"/>
              </a:solidFill>
            </a:endParaRPr>
          </a:p>
        </p:txBody>
      </p:sp>
      <p:sp>
        <p:nvSpPr>
          <p:cNvPr id="211" name="Google Shape;211;p20"/>
          <p:cNvSpPr txBox="1"/>
          <p:nvPr/>
        </p:nvSpPr>
        <p:spPr>
          <a:xfrm>
            <a:off x="4516425" y="2253725"/>
            <a:ext cx="3480600" cy="2165700"/>
          </a:xfrm>
          <a:prstGeom prst="rect">
            <a:avLst/>
          </a:prstGeom>
          <a:noFill/>
          <a:ln>
            <a:noFill/>
          </a:ln>
        </p:spPr>
        <p:txBody>
          <a:bodyPr anchorCtr="0" anchor="t" bIns="91425" lIns="91425" spcFirstLastPara="1" rIns="91425" wrap="square" tIns="91425">
            <a:noAutofit/>
          </a:bodyPr>
          <a:lstStyle/>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Ron Jeffries</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Jon Kern</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Brian Marick</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Robert C. Martin</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Steve Mellor</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Ken Schwaber</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Jeff Sutherland</a:t>
            </a:r>
            <a:endParaRPr sz="1500">
              <a:solidFill>
                <a:schemeClr val="lt1"/>
              </a:solidFill>
            </a:endParaRPr>
          </a:p>
          <a:p>
            <a:pPr indent="-323850" lvl="0" marL="457200" rtl="0" algn="just">
              <a:lnSpc>
                <a:spcPct val="115000"/>
              </a:lnSpc>
              <a:spcBef>
                <a:spcPts val="0"/>
              </a:spcBef>
              <a:spcAft>
                <a:spcPts val="0"/>
              </a:spcAft>
              <a:buClr>
                <a:schemeClr val="lt1"/>
              </a:buClr>
              <a:buSzPts val="1500"/>
              <a:buFont typeface="Arial"/>
              <a:buAutoNum type="arabicPeriod" startAt="10"/>
            </a:pPr>
            <a:r>
              <a:rPr lang="en" sz="1500">
                <a:solidFill>
                  <a:schemeClr val="lt1"/>
                </a:solidFill>
              </a:rPr>
              <a:t>Dave Thomas</a:t>
            </a:r>
            <a:endParaRPr>
              <a:latin typeface="Lato"/>
              <a:ea typeface="Lato"/>
              <a:cs typeface="Lato"/>
              <a:sym typeface="Lato"/>
            </a:endParaRPr>
          </a:p>
        </p:txBody>
      </p:sp>
      <p:pic>
        <p:nvPicPr>
          <p:cNvPr id="212" name="Google Shape;212;p20"/>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213" name="Google Shape;213;p20"/>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2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What is Agile?</a:t>
            </a:r>
            <a:endParaRPr sz="3000">
              <a:latin typeface="Arial"/>
              <a:ea typeface="Arial"/>
              <a:cs typeface="Arial"/>
              <a:sym typeface="Arial"/>
            </a:endParaRPr>
          </a:p>
        </p:txBody>
      </p:sp>
      <p:sp>
        <p:nvSpPr>
          <p:cNvPr id="219" name="Google Shape;219;p21"/>
          <p:cNvSpPr txBox="1"/>
          <p:nvPr>
            <p:ph idx="1" type="body"/>
          </p:nvPr>
        </p:nvSpPr>
        <p:spPr>
          <a:xfrm>
            <a:off x="1297500" y="1262750"/>
            <a:ext cx="7038900" cy="15216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n" sz="1500">
                <a:latin typeface="Arial"/>
                <a:ea typeface="Arial"/>
                <a:cs typeface="Arial"/>
                <a:sym typeface="Arial"/>
              </a:rPr>
              <a:t>Agile is a time boxed, iterative approach to software delivery that builds software incrementally from the start of the project, instead of trying to deliver it all at once near the end. It works by breaking projects down into little bits of user functionality called user stories, prioritizing them, and then continuously delivering them in short two week cycles called iterations.</a:t>
            </a:r>
            <a:endParaRPr sz="1500">
              <a:latin typeface="Arial"/>
              <a:ea typeface="Arial"/>
              <a:cs typeface="Arial"/>
              <a:sym typeface="Arial"/>
            </a:endParaRPr>
          </a:p>
        </p:txBody>
      </p:sp>
      <p:cxnSp>
        <p:nvCxnSpPr>
          <p:cNvPr id="220" name="Google Shape;220;p21"/>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21" name="Google Shape;221;p21"/>
          <p:cNvPicPr preferRelativeResize="0"/>
          <p:nvPr/>
        </p:nvPicPr>
        <p:blipFill rotWithShape="1">
          <a:blip r:embed="rId3">
            <a:alphaModFix/>
          </a:blip>
          <a:srcRect b="12018" l="3173" r="5359" t="9377"/>
          <a:stretch/>
        </p:blipFill>
        <p:spPr>
          <a:xfrm>
            <a:off x="1003200" y="2848900"/>
            <a:ext cx="7485601" cy="2127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2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How does it work?</a:t>
            </a:r>
            <a:endParaRPr sz="3000">
              <a:latin typeface="Arial"/>
              <a:ea typeface="Arial"/>
              <a:cs typeface="Arial"/>
              <a:sym typeface="Arial"/>
            </a:endParaRPr>
          </a:p>
        </p:txBody>
      </p:sp>
      <p:sp>
        <p:nvSpPr>
          <p:cNvPr id="227" name="Google Shape;227;p22"/>
          <p:cNvSpPr txBox="1"/>
          <p:nvPr>
            <p:ph idx="1" type="body"/>
          </p:nvPr>
        </p:nvSpPr>
        <p:spPr>
          <a:xfrm>
            <a:off x="1297500" y="1186550"/>
            <a:ext cx="7038900" cy="3823500"/>
          </a:xfrm>
          <a:prstGeom prst="rect">
            <a:avLst/>
          </a:prstGeom>
        </p:spPr>
        <p:txBody>
          <a:bodyPr anchorCtr="0" anchor="t" bIns="91425" lIns="91425" spcFirstLastPara="1" rIns="91425" wrap="square" tIns="91425">
            <a:noAutofit/>
          </a:bodyPr>
          <a:lstStyle/>
          <a:p>
            <a:pPr indent="-323850" lvl="0" marL="457200" rtl="0" algn="just">
              <a:lnSpc>
                <a:spcPct val="100000"/>
              </a:lnSpc>
              <a:spcBef>
                <a:spcPts val="0"/>
              </a:spcBef>
              <a:spcAft>
                <a:spcPts val="0"/>
              </a:spcAft>
              <a:buSzPts val="1500"/>
              <a:buFont typeface="Arial"/>
              <a:buAutoNum type="arabicPeriod"/>
            </a:pPr>
            <a:r>
              <a:rPr b="1" lang="en" sz="1500">
                <a:latin typeface="Arial"/>
                <a:ea typeface="Arial"/>
                <a:cs typeface="Arial"/>
                <a:sym typeface="Arial"/>
              </a:rPr>
              <a:t>You make a list</a:t>
            </a:r>
            <a:endParaRPr b="1"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Sitting down with your customer you make a list of features they would like to see in their software. We call these things user stories and they become the To Do list for your project. </a:t>
            </a:r>
            <a:endParaRPr b="1" sz="1500">
              <a:latin typeface="Arial"/>
              <a:ea typeface="Arial"/>
              <a:cs typeface="Arial"/>
              <a:sym typeface="Arial"/>
            </a:endParaRPr>
          </a:p>
          <a:p>
            <a:pPr indent="-323850" lvl="0" marL="457200" rtl="0" algn="just">
              <a:lnSpc>
                <a:spcPct val="100000"/>
              </a:lnSpc>
              <a:spcBef>
                <a:spcPts val="1600"/>
              </a:spcBef>
              <a:spcAft>
                <a:spcPts val="0"/>
              </a:spcAft>
              <a:buSzPts val="1500"/>
              <a:buFont typeface="Arial"/>
              <a:buAutoNum type="arabicPeriod"/>
            </a:pPr>
            <a:r>
              <a:rPr b="1" lang="en" sz="1500">
                <a:latin typeface="Arial"/>
                <a:ea typeface="Arial"/>
                <a:cs typeface="Arial"/>
                <a:sym typeface="Arial"/>
              </a:rPr>
              <a:t>You size things up</a:t>
            </a:r>
            <a:endParaRPr b="1"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You size(estimate) your stories relatively to each other, coming up with a guess as to how long you think each user story will take. </a:t>
            </a:r>
            <a:endParaRPr b="1" sz="1500">
              <a:latin typeface="Arial"/>
              <a:ea typeface="Arial"/>
              <a:cs typeface="Arial"/>
              <a:sym typeface="Arial"/>
            </a:endParaRPr>
          </a:p>
          <a:p>
            <a:pPr indent="-323850" lvl="0" marL="457200" rtl="0" algn="just">
              <a:lnSpc>
                <a:spcPct val="100000"/>
              </a:lnSpc>
              <a:spcBef>
                <a:spcPts val="1600"/>
              </a:spcBef>
              <a:spcAft>
                <a:spcPts val="0"/>
              </a:spcAft>
              <a:buSzPts val="1500"/>
              <a:buFont typeface="Arial"/>
              <a:buAutoNum type="arabicPeriod"/>
            </a:pPr>
            <a:r>
              <a:rPr b="1" lang="en" sz="1500">
                <a:latin typeface="Arial"/>
                <a:ea typeface="Arial"/>
                <a:cs typeface="Arial"/>
                <a:sym typeface="Arial"/>
              </a:rPr>
              <a:t>You set some priorities</a:t>
            </a:r>
            <a:endParaRPr b="1" sz="1500">
              <a:latin typeface="Arial"/>
              <a:ea typeface="Arial"/>
              <a:cs typeface="Arial"/>
              <a:sym typeface="Arial"/>
            </a:endParaRPr>
          </a:p>
          <a:p>
            <a:pPr indent="0" lvl="0" marL="0" rtl="0" algn="just">
              <a:lnSpc>
                <a:spcPct val="100000"/>
              </a:lnSpc>
              <a:spcBef>
                <a:spcPts val="1000"/>
              </a:spcBef>
              <a:spcAft>
                <a:spcPts val="1600"/>
              </a:spcAft>
              <a:buNone/>
            </a:pPr>
            <a:r>
              <a:rPr lang="en" sz="1500">
                <a:latin typeface="Arial"/>
                <a:ea typeface="Arial"/>
                <a:cs typeface="Arial"/>
                <a:sym typeface="Arial"/>
              </a:rPr>
              <a:t>Like most lists, there always seems to be more to do than time allows. So you ask your customer to prioritize their list so you get the most important stuff done first, and save the least important for last.</a:t>
            </a:r>
            <a:endParaRPr sz="1500">
              <a:latin typeface="Arial"/>
              <a:ea typeface="Arial"/>
              <a:cs typeface="Arial"/>
              <a:sym typeface="Arial"/>
            </a:endParaRPr>
          </a:p>
        </p:txBody>
      </p:sp>
      <p:cxnSp>
        <p:nvCxnSpPr>
          <p:cNvPr id="228" name="Google Shape;228;p22"/>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29" name="Google Shape;229;p22"/>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230" name="Google Shape;230;p22"/>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2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How does it work? [Continue...]</a:t>
            </a:r>
            <a:endParaRPr sz="3000">
              <a:latin typeface="Arial"/>
              <a:ea typeface="Arial"/>
              <a:cs typeface="Arial"/>
              <a:sym typeface="Arial"/>
            </a:endParaRPr>
          </a:p>
        </p:txBody>
      </p:sp>
      <p:sp>
        <p:nvSpPr>
          <p:cNvPr id="236" name="Google Shape;236;p23"/>
          <p:cNvSpPr txBox="1"/>
          <p:nvPr>
            <p:ph idx="1" type="body"/>
          </p:nvPr>
        </p:nvSpPr>
        <p:spPr>
          <a:xfrm>
            <a:off x="1297500" y="1186550"/>
            <a:ext cx="7038900" cy="3823500"/>
          </a:xfrm>
          <a:prstGeom prst="rect">
            <a:avLst/>
          </a:prstGeom>
        </p:spPr>
        <p:txBody>
          <a:bodyPr anchorCtr="0" anchor="t" bIns="91425" lIns="91425" spcFirstLastPara="1" rIns="91425" wrap="square" tIns="91425">
            <a:noAutofit/>
          </a:bodyPr>
          <a:lstStyle/>
          <a:p>
            <a:pPr indent="-323850" lvl="0" marL="457200" rtl="0" algn="just">
              <a:lnSpc>
                <a:spcPct val="100000"/>
              </a:lnSpc>
              <a:spcBef>
                <a:spcPts val="0"/>
              </a:spcBef>
              <a:spcAft>
                <a:spcPts val="0"/>
              </a:spcAft>
              <a:buSzPts val="1500"/>
              <a:buFont typeface="Arial"/>
              <a:buAutoNum type="arabicPeriod" startAt="4"/>
            </a:pPr>
            <a:r>
              <a:rPr b="1" lang="en" sz="1500">
                <a:latin typeface="Arial"/>
                <a:ea typeface="Arial"/>
                <a:cs typeface="Arial"/>
                <a:sym typeface="Arial"/>
              </a:rPr>
              <a:t>You start executing</a:t>
            </a:r>
            <a:endParaRPr b="1"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Then you start delivering some value. You start at the top. Work your way to the bottom. Building, iterating, and getting feedback from your customer as you go. </a:t>
            </a:r>
            <a:endParaRPr b="1" sz="1500">
              <a:latin typeface="Arial"/>
              <a:ea typeface="Arial"/>
              <a:cs typeface="Arial"/>
              <a:sym typeface="Arial"/>
            </a:endParaRPr>
          </a:p>
          <a:p>
            <a:pPr indent="-323850" lvl="0" marL="457200" rtl="0" algn="just">
              <a:lnSpc>
                <a:spcPct val="100000"/>
              </a:lnSpc>
              <a:spcBef>
                <a:spcPts val="1600"/>
              </a:spcBef>
              <a:spcAft>
                <a:spcPts val="0"/>
              </a:spcAft>
              <a:buSzPts val="1500"/>
              <a:buFont typeface="Arial"/>
              <a:buAutoNum type="arabicPeriod" startAt="4"/>
            </a:pPr>
            <a:r>
              <a:rPr b="1" lang="en" sz="1500">
                <a:latin typeface="Arial"/>
                <a:ea typeface="Arial"/>
                <a:cs typeface="Arial"/>
                <a:sym typeface="Arial"/>
              </a:rPr>
              <a:t>You update the plan as you go</a:t>
            </a:r>
            <a:endParaRPr b="1"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Then as you and your customer starting delivering one of two things is going to happen. You'll discover:</a:t>
            </a:r>
            <a:endParaRPr sz="1500">
              <a:latin typeface="Arial"/>
              <a:ea typeface="Arial"/>
              <a:cs typeface="Arial"/>
              <a:sym typeface="Arial"/>
            </a:endParaRPr>
          </a:p>
          <a:p>
            <a:pPr indent="-323850" lvl="0" marL="914400" rtl="0" algn="just">
              <a:lnSpc>
                <a:spcPct val="100000"/>
              </a:lnSpc>
              <a:spcBef>
                <a:spcPts val="1600"/>
              </a:spcBef>
              <a:spcAft>
                <a:spcPts val="0"/>
              </a:spcAft>
              <a:buSzPts val="1500"/>
              <a:buFont typeface="Arial"/>
              <a:buChar char="●"/>
            </a:pPr>
            <a:r>
              <a:rPr lang="en" sz="1500">
                <a:latin typeface="Arial"/>
                <a:ea typeface="Arial"/>
                <a:cs typeface="Arial"/>
                <a:sym typeface="Arial"/>
              </a:rPr>
              <a:t>You're going fast enough. All is good. Or,</a:t>
            </a:r>
            <a:endParaRPr sz="1500">
              <a:latin typeface="Arial"/>
              <a:ea typeface="Arial"/>
              <a:cs typeface="Arial"/>
              <a:sym typeface="Arial"/>
            </a:endParaRPr>
          </a:p>
          <a:p>
            <a:pPr indent="-323850" lvl="0" marL="914400" rtl="0" algn="just">
              <a:lnSpc>
                <a:spcPct val="100000"/>
              </a:lnSpc>
              <a:spcBef>
                <a:spcPts val="0"/>
              </a:spcBef>
              <a:spcAft>
                <a:spcPts val="0"/>
              </a:spcAft>
              <a:buSzPts val="1500"/>
              <a:buFont typeface="Arial"/>
              <a:buChar char="●"/>
            </a:pPr>
            <a:r>
              <a:rPr lang="en" sz="1500">
                <a:latin typeface="Arial"/>
                <a:ea typeface="Arial"/>
                <a:cs typeface="Arial"/>
                <a:sym typeface="Arial"/>
              </a:rPr>
              <a:t>You have too much to do and not enough time. </a:t>
            </a:r>
            <a:endParaRPr sz="1500">
              <a:latin typeface="Arial"/>
              <a:ea typeface="Arial"/>
              <a:cs typeface="Arial"/>
              <a:sym typeface="Arial"/>
            </a:endParaRPr>
          </a:p>
          <a:p>
            <a:pPr indent="0" lvl="0" marL="0" rtl="0" algn="just">
              <a:lnSpc>
                <a:spcPct val="100000"/>
              </a:lnSpc>
              <a:spcBef>
                <a:spcPts val="1600"/>
              </a:spcBef>
              <a:spcAft>
                <a:spcPts val="0"/>
              </a:spcAft>
              <a:buNone/>
            </a:pPr>
            <a:r>
              <a:rPr lang="en" sz="1500">
                <a:latin typeface="Arial"/>
                <a:ea typeface="Arial"/>
                <a:cs typeface="Arial"/>
                <a:sym typeface="Arial"/>
              </a:rPr>
              <a:t>At this point you have two choices. You can either </a:t>
            </a:r>
            <a:endParaRPr sz="1500">
              <a:latin typeface="Arial"/>
              <a:ea typeface="Arial"/>
              <a:cs typeface="Arial"/>
              <a:sym typeface="Arial"/>
            </a:endParaRPr>
          </a:p>
          <a:p>
            <a:pPr indent="-323850" lvl="0" marL="914400" rtl="0" algn="just">
              <a:lnSpc>
                <a:spcPct val="100000"/>
              </a:lnSpc>
              <a:spcBef>
                <a:spcPts val="1600"/>
              </a:spcBef>
              <a:spcAft>
                <a:spcPts val="0"/>
              </a:spcAft>
              <a:buSzPts val="1500"/>
              <a:buFont typeface="Arial"/>
              <a:buAutoNum type="alphaUcPeriod"/>
            </a:pPr>
            <a:r>
              <a:rPr lang="en" sz="1500">
                <a:latin typeface="Arial"/>
                <a:ea typeface="Arial"/>
                <a:cs typeface="Arial"/>
                <a:sym typeface="Arial"/>
              </a:rPr>
              <a:t>do less and cut scope (recommended). Or</a:t>
            </a:r>
            <a:endParaRPr sz="1500">
              <a:latin typeface="Arial"/>
              <a:ea typeface="Arial"/>
              <a:cs typeface="Arial"/>
              <a:sym typeface="Arial"/>
            </a:endParaRPr>
          </a:p>
          <a:p>
            <a:pPr indent="-323850" lvl="0" marL="914400" rtl="0" algn="just">
              <a:lnSpc>
                <a:spcPct val="100000"/>
              </a:lnSpc>
              <a:spcBef>
                <a:spcPts val="0"/>
              </a:spcBef>
              <a:spcAft>
                <a:spcPts val="0"/>
              </a:spcAft>
              <a:buSzPts val="1500"/>
              <a:buFont typeface="Arial"/>
              <a:buAutoNum type="alphaUcPeriod"/>
            </a:pPr>
            <a:r>
              <a:rPr lang="en" sz="1500">
                <a:latin typeface="Arial"/>
                <a:ea typeface="Arial"/>
                <a:cs typeface="Arial"/>
                <a:sym typeface="Arial"/>
              </a:rPr>
              <a:t> you can push out the date.</a:t>
            </a:r>
            <a:endParaRPr sz="1500">
              <a:latin typeface="Arial"/>
              <a:ea typeface="Arial"/>
              <a:cs typeface="Arial"/>
              <a:sym typeface="Arial"/>
            </a:endParaRPr>
          </a:p>
        </p:txBody>
      </p:sp>
      <p:cxnSp>
        <p:nvCxnSpPr>
          <p:cNvPr id="237" name="Google Shape;237;p23"/>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38" name="Google Shape;238;p23"/>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239" name="Google Shape;239;p23"/>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2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How does it work? [Continue...]</a:t>
            </a:r>
            <a:endParaRPr sz="3000">
              <a:latin typeface="Arial"/>
              <a:ea typeface="Arial"/>
              <a:cs typeface="Arial"/>
              <a:sym typeface="Arial"/>
            </a:endParaRPr>
          </a:p>
        </p:txBody>
      </p:sp>
      <p:cxnSp>
        <p:nvCxnSpPr>
          <p:cNvPr id="245" name="Google Shape;245;p2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46" name="Google Shape;246;p24"/>
          <p:cNvPicPr preferRelativeResize="0"/>
          <p:nvPr/>
        </p:nvPicPr>
        <p:blipFill>
          <a:blip r:embed="rId3">
            <a:alphaModFix/>
          </a:blip>
          <a:stretch>
            <a:fillRect/>
          </a:stretch>
        </p:blipFill>
        <p:spPr>
          <a:xfrm>
            <a:off x="7779200" y="4532950"/>
            <a:ext cx="1269975" cy="505100"/>
          </a:xfrm>
          <a:prstGeom prst="rect">
            <a:avLst/>
          </a:prstGeom>
          <a:noFill/>
          <a:ln>
            <a:noFill/>
          </a:ln>
        </p:spPr>
      </p:pic>
      <p:pic>
        <p:nvPicPr>
          <p:cNvPr id="247" name="Google Shape;247;p24"/>
          <p:cNvPicPr preferRelativeResize="0"/>
          <p:nvPr/>
        </p:nvPicPr>
        <p:blipFill rotWithShape="1">
          <a:blip r:embed="rId4">
            <a:alphaModFix/>
          </a:blip>
          <a:srcRect b="6120" l="0" r="0" t="0"/>
          <a:stretch/>
        </p:blipFill>
        <p:spPr>
          <a:xfrm>
            <a:off x="1359525" y="1307850"/>
            <a:ext cx="6419675" cy="3139525"/>
          </a:xfrm>
          <a:prstGeom prst="rect">
            <a:avLst/>
          </a:prstGeom>
          <a:noFill/>
          <a:ln>
            <a:noFill/>
          </a:ln>
        </p:spPr>
      </p:pic>
      <p:sp>
        <p:nvSpPr>
          <p:cNvPr id="248" name="Google Shape;248;p2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2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Why Use Agile Methods</a:t>
            </a:r>
            <a:endParaRPr sz="3000">
              <a:latin typeface="Arial"/>
              <a:ea typeface="Arial"/>
              <a:cs typeface="Arial"/>
              <a:sym typeface="Arial"/>
            </a:endParaRPr>
          </a:p>
        </p:txBody>
      </p:sp>
      <p:cxnSp>
        <p:nvCxnSpPr>
          <p:cNvPr id="254" name="Google Shape;254;p2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55" name="Google Shape;255;p25"/>
          <p:cNvPicPr preferRelativeResize="0"/>
          <p:nvPr/>
        </p:nvPicPr>
        <p:blipFill>
          <a:blip r:embed="rId3">
            <a:alphaModFix/>
          </a:blip>
          <a:stretch>
            <a:fillRect/>
          </a:stretch>
        </p:blipFill>
        <p:spPr>
          <a:xfrm>
            <a:off x="7779200" y="4532950"/>
            <a:ext cx="1269975" cy="505100"/>
          </a:xfrm>
          <a:prstGeom prst="rect">
            <a:avLst/>
          </a:prstGeom>
          <a:noFill/>
          <a:ln>
            <a:noFill/>
          </a:ln>
        </p:spPr>
      </p:pic>
      <p:pic>
        <p:nvPicPr>
          <p:cNvPr id="256" name="Google Shape;256;p25"/>
          <p:cNvPicPr preferRelativeResize="0"/>
          <p:nvPr/>
        </p:nvPicPr>
        <p:blipFill rotWithShape="1">
          <a:blip r:embed="rId4">
            <a:alphaModFix/>
          </a:blip>
          <a:srcRect b="7895" l="0" r="0" t="6838"/>
          <a:stretch/>
        </p:blipFill>
        <p:spPr>
          <a:xfrm>
            <a:off x="1297500" y="1307850"/>
            <a:ext cx="6481700" cy="3133700"/>
          </a:xfrm>
          <a:prstGeom prst="rect">
            <a:avLst/>
          </a:prstGeom>
          <a:noFill/>
          <a:ln>
            <a:noFill/>
          </a:ln>
        </p:spPr>
      </p:pic>
      <p:sp>
        <p:nvSpPr>
          <p:cNvPr id="257" name="Google Shape;257;p2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2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Advantages of Agile Model</a:t>
            </a:r>
            <a:endParaRPr sz="3000">
              <a:latin typeface="Arial"/>
              <a:ea typeface="Arial"/>
              <a:cs typeface="Arial"/>
              <a:sym typeface="Arial"/>
            </a:endParaRPr>
          </a:p>
        </p:txBody>
      </p:sp>
      <p:sp>
        <p:nvSpPr>
          <p:cNvPr id="263" name="Google Shape;263;p26"/>
          <p:cNvSpPr txBox="1"/>
          <p:nvPr>
            <p:ph idx="1" type="body"/>
          </p:nvPr>
        </p:nvSpPr>
        <p:spPr>
          <a:xfrm>
            <a:off x="11451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Customer satisfaction by rapid, continuous delivery of useful software.</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People and interactions are emphasized rather than process and tools. Customers, developers and testers constantly interact with each other.</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Working software is delivered frequently (weeks rather than months).</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Face-to-face conversation is the best form of communication.</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Close, daily cooperation between business people and developers.</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Continuous attention to technical excellence and good design.</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Regular adaptation to changing circumstances.</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Even late changes in requirements are welcomed</a:t>
            </a:r>
            <a:endParaRPr b="1" sz="1500">
              <a:latin typeface="Arial"/>
              <a:ea typeface="Arial"/>
              <a:cs typeface="Arial"/>
              <a:sym typeface="Arial"/>
            </a:endParaRPr>
          </a:p>
        </p:txBody>
      </p:sp>
      <p:cxnSp>
        <p:nvCxnSpPr>
          <p:cNvPr id="264" name="Google Shape;264;p2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65" name="Google Shape;265;p2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266" name="Google Shape;266;p2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2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Disadvantages of Agile Model</a:t>
            </a:r>
            <a:endParaRPr sz="3000">
              <a:latin typeface="Arial"/>
              <a:ea typeface="Arial"/>
              <a:cs typeface="Arial"/>
              <a:sym typeface="Arial"/>
            </a:endParaRPr>
          </a:p>
        </p:txBody>
      </p:sp>
      <p:sp>
        <p:nvSpPr>
          <p:cNvPr id="272" name="Google Shape;272;p27"/>
          <p:cNvSpPr txBox="1"/>
          <p:nvPr>
            <p:ph idx="1" type="body"/>
          </p:nvPr>
        </p:nvSpPr>
        <p:spPr>
          <a:xfrm>
            <a:off x="10689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In case of some software deliverables, especially the large ones, it is difficult to assess the effort required at the beginning of the software development life cycle.</a:t>
            </a:r>
            <a:endParaRPr b="1" sz="1500">
              <a:latin typeface="Arial"/>
              <a:ea typeface="Arial"/>
              <a:cs typeface="Arial"/>
              <a:sym typeface="Arial"/>
            </a:endParaRPr>
          </a:p>
          <a:p>
            <a:pPr indent="0" lvl="0" marL="0" rtl="0" algn="just">
              <a:lnSpc>
                <a:spcPct val="100000"/>
              </a:lnSpc>
              <a:spcBef>
                <a:spcPts val="1000"/>
              </a:spcBef>
              <a:spcAft>
                <a:spcPts val="0"/>
              </a:spcAft>
              <a:buNone/>
            </a:pPr>
            <a:r>
              <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The project can easily get taken off track if the customer representative is not clear what final outcome that they want.</a:t>
            </a:r>
            <a:endParaRPr b="1" sz="1500">
              <a:latin typeface="Arial"/>
              <a:ea typeface="Arial"/>
              <a:cs typeface="Arial"/>
              <a:sym typeface="Arial"/>
            </a:endParaRPr>
          </a:p>
          <a:p>
            <a:pPr indent="0" lvl="0" marL="0" rtl="0" algn="just">
              <a:lnSpc>
                <a:spcPct val="100000"/>
              </a:lnSpc>
              <a:spcBef>
                <a:spcPts val="1000"/>
              </a:spcBef>
              <a:spcAft>
                <a:spcPts val="0"/>
              </a:spcAft>
              <a:buNone/>
            </a:pPr>
            <a:r>
              <a:t/>
            </a:r>
            <a:endParaRPr b="1" sz="1500">
              <a:latin typeface="Arial"/>
              <a:ea typeface="Arial"/>
              <a:cs typeface="Arial"/>
              <a:sym typeface="Arial"/>
            </a:endParaRPr>
          </a:p>
          <a:p>
            <a:pPr indent="-323850" lvl="0" marL="457200" rtl="0" algn="just">
              <a:lnSpc>
                <a:spcPct val="150000"/>
              </a:lnSpc>
              <a:spcBef>
                <a:spcPts val="0"/>
              </a:spcBef>
              <a:spcAft>
                <a:spcPts val="0"/>
              </a:spcAft>
              <a:buSzPts val="1500"/>
              <a:buFont typeface="Arial"/>
              <a:buChar char="●"/>
            </a:pPr>
            <a:r>
              <a:rPr b="1" lang="en" sz="1500">
                <a:latin typeface="Arial"/>
                <a:ea typeface="Arial"/>
                <a:cs typeface="Arial"/>
                <a:sym typeface="Arial"/>
              </a:rPr>
              <a:t>Only senior programmers are capable of taking the kind of decisions required during the development process. Hence it has no place for newbie programmers, unless combined with experienced resources.</a:t>
            </a:r>
            <a:endParaRPr b="1" sz="1500">
              <a:latin typeface="Arial"/>
              <a:ea typeface="Arial"/>
              <a:cs typeface="Arial"/>
              <a:sym typeface="Arial"/>
            </a:endParaRPr>
          </a:p>
        </p:txBody>
      </p:sp>
      <p:cxnSp>
        <p:nvCxnSpPr>
          <p:cNvPr id="273" name="Google Shape;273;p2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74" name="Google Shape;274;p2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275" name="Google Shape;275;p2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pic>
        <p:nvPicPr>
          <p:cNvPr id="280" name="Google Shape;280;p28"/>
          <p:cNvPicPr preferRelativeResize="0"/>
          <p:nvPr/>
        </p:nvPicPr>
        <p:blipFill>
          <a:blip r:embed="rId3">
            <a:alphaModFix/>
          </a:blip>
          <a:stretch>
            <a:fillRect/>
          </a:stretch>
        </p:blipFill>
        <p:spPr>
          <a:xfrm>
            <a:off x="0" y="0"/>
            <a:ext cx="9144000" cy="5147069"/>
          </a:xfrm>
          <a:prstGeom prst="rect">
            <a:avLst/>
          </a:prstGeom>
          <a:noFill/>
          <a:ln>
            <a:noFill/>
          </a:ln>
        </p:spPr>
      </p:pic>
      <p:pic>
        <p:nvPicPr>
          <p:cNvPr id="281" name="Google Shape;281;p28"/>
          <p:cNvPicPr preferRelativeResize="0"/>
          <p:nvPr/>
        </p:nvPicPr>
        <p:blipFill>
          <a:blip r:embed="rId4">
            <a:alphaModFix/>
          </a:blip>
          <a:stretch>
            <a:fillRect/>
          </a:stretch>
        </p:blipFill>
        <p:spPr>
          <a:xfrm>
            <a:off x="7779200" y="4532950"/>
            <a:ext cx="1269975" cy="505100"/>
          </a:xfrm>
          <a:prstGeom prst="rect">
            <a:avLst/>
          </a:prstGeom>
          <a:noFill/>
          <a:ln>
            <a:noFill/>
          </a:ln>
        </p:spPr>
      </p:pic>
      <p:sp>
        <p:nvSpPr>
          <p:cNvPr id="282" name="Google Shape;282;p2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2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Twelve Agile Manifesto Principles</a:t>
            </a:r>
            <a:endParaRPr sz="3000">
              <a:latin typeface="Arial"/>
              <a:ea typeface="Arial"/>
              <a:cs typeface="Arial"/>
              <a:sym typeface="Arial"/>
            </a:endParaRPr>
          </a:p>
        </p:txBody>
      </p:sp>
      <p:sp>
        <p:nvSpPr>
          <p:cNvPr id="288" name="Google Shape;288;p29"/>
          <p:cNvSpPr txBox="1"/>
          <p:nvPr>
            <p:ph idx="1" type="body"/>
          </p:nvPr>
        </p:nvSpPr>
        <p:spPr>
          <a:xfrm>
            <a:off x="10689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15000"/>
              </a:lnSpc>
              <a:spcBef>
                <a:spcPts val="0"/>
              </a:spcBef>
              <a:spcAft>
                <a:spcPts val="0"/>
              </a:spcAft>
              <a:buSzPts val="1500"/>
              <a:buFont typeface="Arial"/>
              <a:buAutoNum type="arabicPeriod"/>
            </a:pPr>
            <a:r>
              <a:rPr b="1" lang="en" sz="1500">
                <a:latin typeface="Arial"/>
                <a:ea typeface="Arial"/>
                <a:cs typeface="Arial"/>
                <a:sym typeface="Arial"/>
              </a:rPr>
              <a:t>Customer satisfaction through early and continuous software delivery -</a:t>
            </a:r>
            <a:r>
              <a:rPr lang="en" sz="1500">
                <a:latin typeface="Arial"/>
                <a:ea typeface="Arial"/>
                <a:cs typeface="Arial"/>
                <a:sym typeface="Arial"/>
              </a:rPr>
              <a:t> Customers are happier when they receive working software at regular intervals, rather than waiting extended periods of time between releases.</a:t>
            </a:r>
            <a:endParaRPr sz="1500">
              <a:latin typeface="Arial"/>
              <a:ea typeface="Arial"/>
              <a:cs typeface="Arial"/>
              <a:sym typeface="Arial"/>
            </a:endParaRPr>
          </a:p>
          <a:p>
            <a:pPr indent="0" lvl="0" marL="0" rtl="0" algn="just">
              <a:lnSpc>
                <a:spcPct val="115000"/>
              </a:lnSpc>
              <a:spcBef>
                <a:spcPts val="1000"/>
              </a:spcBef>
              <a:spcAft>
                <a:spcPts val="0"/>
              </a:spcAft>
              <a:buNone/>
            </a:pPr>
            <a:r>
              <a:t/>
            </a:r>
            <a:endParaRPr sz="1500">
              <a:latin typeface="Arial"/>
              <a:ea typeface="Arial"/>
              <a:cs typeface="Arial"/>
              <a:sym typeface="Arial"/>
            </a:endParaRPr>
          </a:p>
          <a:p>
            <a:pPr indent="-323850" lvl="0" marL="457200" rtl="0" algn="just">
              <a:lnSpc>
                <a:spcPct val="115000"/>
              </a:lnSpc>
              <a:spcBef>
                <a:spcPts val="0"/>
              </a:spcBef>
              <a:spcAft>
                <a:spcPts val="0"/>
              </a:spcAft>
              <a:buSzPts val="1500"/>
              <a:buFont typeface="Arial"/>
              <a:buAutoNum type="arabicPeriod"/>
            </a:pPr>
            <a:r>
              <a:rPr b="1" lang="en" sz="1500">
                <a:latin typeface="Arial"/>
                <a:ea typeface="Arial"/>
                <a:cs typeface="Arial"/>
                <a:sym typeface="Arial"/>
              </a:rPr>
              <a:t>Accommodate changing requirements throughout the development process -</a:t>
            </a:r>
            <a:r>
              <a:rPr lang="en" sz="1500">
                <a:latin typeface="Arial"/>
                <a:ea typeface="Arial"/>
                <a:cs typeface="Arial"/>
                <a:sym typeface="Arial"/>
              </a:rPr>
              <a:t> The ability to avoid delays when a requirement or feature request changes.</a:t>
            </a:r>
            <a:endParaRPr sz="1500">
              <a:latin typeface="Arial"/>
              <a:ea typeface="Arial"/>
              <a:cs typeface="Arial"/>
              <a:sym typeface="Arial"/>
            </a:endParaRPr>
          </a:p>
          <a:p>
            <a:pPr indent="0" lvl="0" marL="0" rtl="0" algn="just">
              <a:lnSpc>
                <a:spcPct val="115000"/>
              </a:lnSpc>
              <a:spcBef>
                <a:spcPts val="1000"/>
              </a:spcBef>
              <a:spcAft>
                <a:spcPts val="0"/>
              </a:spcAft>
              <a:buNone/>
            </a:pPr>
            <a:r>
              <a:t/>
            </a:r>
            <a:endParaRPr sz="1500">
              <a:latin typeface="Arial"/>
              <a:ea typeface="Arial"/>
              <a:cs typeface="Arial"/>
              <a:sym typeface="Arial"/>
            </a:endParaRPr>
          </a:p>
          <a:p>
            <a:pPr indent="-323850" lvl="0" marL="457200" rtl="0" algn="just">
              <a:lnSpc>
                <a:spcPct val="115000"/>
              </a:lnSpc>
              <a:spcBef>
                <a:spcPts val="0"/>
              </a:spcBef>
              <a:spcAft>
                <a:spcPts val="0"/>
              </a:spcAft>
              <a:buSzPts val="1500"/>
              <a:buFont typeface="Arial"/>
              <a:buAutoNum type="arabicPeriod"/>
            </a:pPr>
            <a:r>
              <a:rPr b="1" lang="en" sz="1500">
                <a:latin typeface="Arial"/>
                <a:ea typeface="Arial"/>
                <a:cs typeface="Arial"/>
                <a:sym typeface="Arial"/>
              </a:rPr>
              <a:t>Frequent delivery of working software –</a:t>
            </a:r>
            <a:r>
              <a:rPr lang="en" sz="1500">
                <a:latin typeface="Arial"/>
                <a:ea typeface="Arial"/>
                <a:cs typeface="Arial"/>
                <a:sym typeface="Arial"/>
              </a:rPr>
              <a:t> Scrum accommodates this principle since the team operates in software sprints or iterations that ensure regular delivery of working software.</a:t>
            </a:r>
            <a:endParaRPr sz="1500">
              <a:latin typeface="Arial"/>
              <a:ea typeface="Arial"/>
              <a:cs typeface="Arial"/>
              <a:sym typeface="Arial"/>
            </a:endParaRPr>
          </a:p>
        </p:txBody>
      </p:sp>
      <p:cxnSp>
        <p:nvCxnSpPr>
          <p:cNvPr id="289" name="Google Shape;289;p29"/>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90" name="Google Shape;290;p29"/>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291" name="Google Shape;291;p29"/>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Google Shape;296;p3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Twelve Agile Principles [Continue...]</a:t>
            </a:r>
            <a:endParaRPr sz="3000">
              <a:latin typeface="Arial"/>
              <a:ea typeface="Arial"/>
              <a:cs typeface="Arial"/>
              <a:sym typeface="Arial"/>
            </a:endParaRPr>
          </a:p>
        </p:txBody>
      </p:sp>
      <p:sp>
        <p:nvSpPr>
          <p:cNvPr id="297" name="Google Shape;297;p30"/>
          <p:cNvSpPr txBox="1"/>
          <p:nvPr>
            <p:ph idx="1" type="body"/>
          </p:nvPr>
        </p:nvSpPr>
        <p:spPr>
          <a:xfrm>
            <a:off x="10689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15000"/>
              </a:lnSpc>
              <a:spcBef>
                <a:spcPts val="0"/>
              </a:spcBef>
              <a:spcAft>
                <a:spcPts val="0"/>
              </a:spcAft>
              <a:buSzPts val="1500"/>
              <a:buFont typeface="Arial"/>
              <a:buAutoNum type="arabicPeriod" startAt="4"/>
            </a:pPr>
            <a:r>
              <a:rPr b="1" lang="en" sz="1500">
                <a:latin typeface="Arial"/>
                <a:ea typeface="Arial"/>
                <a:cs typeface="Arial"/>
                <a:sym typeface="Arial"/>
              </a:rPr>
              <a:t>Collaboration between the business stakeholders and developers throughout the project –</a:t>
            </a:r>
            <a:r>
              <a:rPr lang="en" sz="1500">
                <a:latin typeface="Arial"/>
                <a:ea typeface="Arial"/>
                <a:cs typeface="Arial"/>
                <a:sym typeface="Arial"/>
              </a:rPr>
              <a:t> Better decisions are made when the business and technical team are aligned.</a:t>
            </a:r>
            <a:endParaRPr sz="1500">
              <a:latin typeface="Arial"/>
              <a:ea typeface="Arial"/>
              <a:cs typeface="Arial"/>
              <a:sym typeface="Arial"/>
            </a:endParaRPr>
          </a:p>
          <a:p>
            <a:pPr indent="0" lvl="0" marL="0" rtl="0" algn="just">
              <a:lnSpc>
                <a:spcPct val="115000"/>
              </a:lnSpc>
              <a:spcBef>
                <a:spcPts val="1000"/>
              </a:spcBef>
              <a:spcAft>
                <a:spcPts val="0"/>
              </a:spcAft>
              <a:buNone/>
            </a:pPr>
            <a:r>
              <a:t/>
            </a:r>
            <a:endParaRPr sz="1500">
              <a:latin typeface="Arial"/>
              <a:ea typeface="Arial"/>
              <a:cs typeface="Arial"/>
              <a:sym typeface="Arial"/>
            </a:endParaRPr>
          </a:p>
          <a:p>
            <a:pPr indent="-323850" lvl="0" marL="457200" rtl="0" algn="just">
              <a:lnSpc>
                <a:spcPct val="115000"/>
              </a:lnSpc>
              <a:spcBef>
                <a:spcPts val="1000"/>
              </a:spcBef>
              <a:spcAft>
                <a:spcPts val="0"/>
              </a:spcAft>
              <a:buSzPts val="1500"/>
              <a:buFont typeface="Arial"/>
              <a:buAutoNum type="arabicPeriod" startAt="4"/>
            </a:pPr>
            <a:r>
              <a:rPr b="1" lang="en" sz="1500">
                <a:latin typeface="Arial"/>
                <a:ea typeface="Arial"/>
                <a:cs typeface="Arial"/>
                <a:sym typeface="Arial"/>
              </a:rPr>
              <a:t>Support, trust, and motivate the people involved –</a:t>
            </a:r>
            <a:r>
              <a:rPr lang="en" sz="1500">
                <a:latin typeface="Arial"/>
                <a:ea typeface="Arial"/>
                <a:cs typeface="Arial"/>
                <a:sym typeface="Arial"/>
              </a:rPr>
              <a:t> Motivated teams are more likely to deliver their best work than unhappy teams.</a:t>
            </a:r>
            <a:endParaRPr sz="1500">
              <a:latin typeface="Arial"/>
              <a:ea typeface="Arial"/>
              <a:cs typeface="Arial"/>
              <a:sym typeface="Arial"/>
            </a:endParaRPr>
          </a:p>
          <a:p>
            <a:pPr indent="0" lvl="0" marL="457200" rtl="0" algn="just">
              <a:lnSpc>
                <a:spcPct val="115000"/>
              </a:lnSpc>
              <a:spcBef>
                <a:spcPts val="1000"/>
              </a:spcBef>
              <a:spcAft>
                <a:spcPts val="0"/>
              </a:spcAft>
              <a:buNone/>
            </a:pPr>
            <a:r>
              <a:t/>
            </a:r>
            <a:endParaRPr sz="1500">
              <a:latin typeface="Arial"/>
              <a:ea typeface="Arial"/>
              <a:cs typeface="Arial"/>
              <a:sym typeface="Arial"/>
            </a:endParaRPr>
          </a:p>
          <a:p>
            <a:pPr indent="-323850" lvl="0" marL="457200" rtl="0" algn="just">
              <a:lnSpc>
                <a:spcPct val="115000"/>
              </a:lnSpc>
              <a:spcBef>
                <a:spcPts val="1000"/>
              </a:spcBef>
              <a:spcAft>
                <a:spcPts val="0"/>
              </a:spcAft>
              <a:buSzPts val="1500"/>
              <a:buFont typeface="Arial"/>
              <a:buAutoNum type="arabicPeriod" startAt="4"/>
            </a:pPr>
            <a:r>
              <a:rPr b="1" lang="en" sz="1500">
                <a:latin typeface="Arial"/>
                <a:ea typeface="Arial"/>
                <a:cs typeface="Arial"/>
                <a:sym typeface="Arial"/>
              </a:rPr>
              <a:t>Enable face-to-face interactions –</a:t>
            </a:r>
            <a:r>
              <a:rPr lang="en" sz="1500">
                <a:latin typeface="Arial"/>
                <a:ea typeface="Arial"/>
                <a:cs typeface="Arial"/>
                <a:sym typeface="Arial"/>
              </a:rPr>
              <a:t> Communication is more successful when development teams are co-located.</a:t>
            </a:r>
            <a:endParaRPr sz="1500">
              <a:latin typeface="Arial"/>
              <a:ea typeface="Arial"/>
              <a:cs typeface="Arial"/>
              <a:sym typeface="Arial"/>
            </a:endParaRPr>
          </a:p>
        </p:txBody>
      </p:sp>
      <p:cxnSp>
        <p:nvCxnSpPr>
          <p:cNvPr id="298" name="Google Shape;298;p30"/>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299" name="Google Shape;299;p30"/>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00" name="Google Shape;300;p30"/>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Google Shape;305;p3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Twelve Agile Principles [Continue...]</a:t>
            </a:r>
            <a:endParaRPr sz="3000">
              <a:latin typeface="Arial"/>
              <a:ea typeface="Arial"/>
              <a:cs typeface="Arial"/>
              <a:sym typeface="Arial"/>
            </a:endParaRPr>
          </a:p>
          <a:p>
            <a:pPr indent="0" lvl="0" marL="0" rtl="0" algn="l">
              <a:spcBef>
                <a:spcPts val="0"/>
              </a:spcBef>
              <a:spcAft>
                <a:spcPts val="0"/>
              </a:spcAft>
              <a:buNone/>
            </a:pPr>
            <a:r>
              <a:t/>
            </a:r>
            <a:endParaRPr sz="3000">
              <a:latin typeface="Arial"/>
              <a:ea typeface="Arial"/>
              <a:cs typeface="Arial"/>
              <a:sym typeface="Arial"/>
            </a:endParaRPr>
          </a:p>
        </p:txBody>
      </p:sp>
      <p:sp>
        <p:nvSpPr>
          <p:cNvPr id="306" name="Google Shape;306;p31"/>
          <p:cNvSpPr txBox="1"/>
          <p:nvPr>
            <p:ph idx="1" type="body"/>
          </p:nvPr>
        </p:nvSpPr>
        <p:spPr>
          <a:xfrm>
            <a:off x="10689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00000"/>
              </a:lnSpc>
              <a:spcBef>
                <a:spcPts val="0"/>
              </a:spcBef>
              <a:spcAft>
                <a:spcPts val="0"/>
              </a:spcAft>
              <a:buSzPts val="1500"/>
              <a:buFont typeface="Arial"/>
              <a:buAutoNum type="arabicPeriod" startAt="7"/>
            </a:pPr>
            <a:r>
              <a:rPr b="1" lang="en" sz="1500">
                <a:latin typeface="Arial"/>
                <a:ea typeface="Arial"/>
                <a:cs typeface="Arial"/>
                <a:sym typeface="Arial"/>
              </a:rPr>
              <a:t>Working software is the primary measure of progress –</a:t>
            </a:r>
            <a:r>
              <a:rPr lang="en" sz="1500">
                <a:latin typeface="Arial"/>
                <a:ea typeface="Arial"/>
                <a:cs typeface="Arial"/>
                <a:sym typeface="Arial"/>
              </a:rPr>
              <a:t> Delivering functional software to the customer is the ultimate factor that measures progress.</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323850" lvl="0" marL="457200" rtl="0" algn="just">
              <a:lnSpc>
                <a:spcPct val="100000"/>
              </a:lnSpc>
              <a:spcBef>
                <a:spcPts val="0"/>
              </a:spcBef>
              <a:spcAft>
                <a:spcPts val="0"/>
              </a:spcAft>
              <a:buSzPts val="1500"/>
              <a:buFont typeface="Arial"/>
              <a:buAutoNum type="arabicPeriod" startAt="7"/>
            </a:pPr>
            <a:r>
              <a:rPr b="1" lang="en" sz="1500">
                <a:latin typeface="Arial"/>
                <a:ea typeface="Arial"/>
                <a:cs typeface="Arial"/>
                <a:sym typeface="Arial"/>
              </a:rPr>
              <a:t>Agile processes to support a consistent development pace –</a:t>
            </a:r>
            <a:r>
              <a:rPr lang="en" sz="1500">
                <a:latin typeface="Arial"/>
                <a:ea typeface="Arial"/>
                <a:cs typeface="Arial"/>
                <a:sym typeface="Arial"/>
              </a:rPr>
              <a:t> Teams establish a repeatable and maintainable speed at which they can deliver working software, and they repeat it with each release.</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323850" lvl="0" marL="457200" rtl="0" algn="just">
              <a:lnSpc>
                <a:spcPct val="100000"/>
              </a:lnSpc>
              <a:spcBef>
                <a:spcPts val="0"/>
              </a:spcBef>
              <a:spcAft>
                <a:spcPts val="0"/>
              </a:spcAft>
              <a:buSzPts val="1500"/>
              <a:buFont typeface="Arial"/>
              <a:buAutoNum type="arabicPeriod" startAt="7"/>
            </a:pPr>
            <a:r>
              <a:rPr b="1" lang="en" sz="1500">
                <a:latin typeface="Arial"/>
                <a:ea typeface="Arial"/>
                <a:cs typeface="Arial"/>
                <a:sym typeface="Arial"/>
              </a:rPr>
              <a:t>Attention to technical detail and design enhances agility –</a:t>
            </a:r>
            <a:r>
              <a:rPr lang="en" sz="1500">
                <a:latin typeface="Arial"/>
                <a:ea typeface="Arial"/>
                <a:cs typeface="Arial"/>
                <a:sym typeface="Arial"/>
              </a:rPr>
              <a:t> The right skills and good design ensures the team can maintain the pace, constantly improve the product, and sustain change.</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323850" lvl="0" marL="457200" rtl="0" algn="just">
              <a:lnSpc>
                <a:spcPct val="100000"/>
              </a:lnSpc>
              <a:spcBef>
                <a:spcPts val="0"/>
              </a:spcBef>
              <a:spcAft>
                <a:spcPts val="0"/>
              </a:spcAft>
              <a:buSzPts val="1500"/>
              <a:buFont typeface="Arial"/>
              <a:buAutoNum type="arabicPeriod" startAt="7"/>
            </a:pPr>
            <a:r>
              <a:rPr b="1" lang="en" sz="1500">
                <a:latin typeface="Arial"/>
                <a:ea typeface="Arial"/>
                <a:cs typeface="Arial"/>
                <a:sym typeface="Arial"/>
              </a:rPr>
              <a:t>Simplicity –</a:t>
            </a:r>
            <a:r>
              <a:rPr lang="en" sz="1500">
                <a:latin typeface="Arial"/>
                <a:ea typeface="Arial"/>
                <a:cs typeface="Arial"/>
                <a:sym typeface="Arial"/>
              </a:rPr>
              <a:t> Develop just enough to get the job done for right now.</a:t>
            </a:r>
            <a:endParaRPr sz="1500">
              <a:latin typeface="Arial"/>
              <a:ea typeface="Arial"/>
              <a:cs typeface="Arial"/>
              <a:sym typeface="Arial"/>
            </a:endParaRPr>
          </a:p>
        </p:txBody>
      </p:sp>
      <p:cxnSp>
        <p:nvCxnSpPr>
          <p:cNvPr id="307" name="Google Shape;307;p31"/>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08" name="Google Shape;308;p31"/>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09" name="Google Shape;309;p31"/>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3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Twelve Agile Principles [Continue...]</a:t>
            </a:r>
            <a:endParaRPr sz="3000">
              <a:latin typeface="Arial"/>
              <a:ea typeface="Arial"/>
              <a:cs typeface="Arial"/>
              <a:sym typeface="Arial"/>
            </a:endParaRPr>
          </a:p>
          <a:p>
            <a:pPr indent="0" lvl="0" marL="0" rtl="0" algn="l">
              <a:spcBef>
                <a:spcPts val="0"/>
              </a:spcBef>
              <a:spcAft>
                <a:spcPts val="0"/>
              </a:spcAft>
              <a:buNone/>
            </a:pPr>
            <a:r>
              <a:t/>
            </a:r>
            <a:endParaRPr sz="3000">
              <a:latin typeface="Arial"/>
              <a:ea typeface="Arial"/>
              <a:cs typeface="Arial"/>
              <a:sym typeface="Arial"/>
            </a:endParaRPr>
          </a:p>
        </p:txBody>
      </p:sp>
      <p:sp>
        <p:nvSpPr>
          <p:cNvPr id="315" name="Google Shape;315;p32"/>
          <p:cNvSpPr txBox="1"/>
          <p:nvPr>
            <p:ph idx="1" type="body"/>
          </p:nvPr>
        </p:nvSpPr>
        <p:spPr>
          <a:xfrm>
            <a:off x="10689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00000"/>
              </a:lnSpc>
              <a:spcBef>
                <a:spcPts val="0"/>
              </a:spcBef>
              <a:spcAft>
                <a:spcPts val="0"/>
              </a:spcAft>
              <a:buSzPts val="1500"/>
              <a:buFont typeface="Arial"/>
              <a:buAutoNum type="arabicPeriod" startAt="11"/>
            </a:pPr>
            <a:r>
              <a:rPr b="1" lang="en" sz="1500">
                <a:latin typeface="Arial"/>
                <a:ea typeface="Arial"/>
                <a:cs typeface="Arial"/>
                <a:sym typeface="Arial"/>
              </a:rPr>
              <a:t>Self-organizing teams encourage great architectures, requirements, and designs –</a:t>
            </a:r>
            <a:r>
              <a:rPr lang="en" sz="1500">
                <a:latin typeface="Arial"/>
                <a:ea typeface="Arial"/>
                <a:cs typeface="Arial"/>
                <a:sym typeface="Arial"/>
              </a:rPr>
              <a:t> Skilled and motivated team members who have decision-making power, take ownership, communicate regularly with other team members, and share ideas that deliver quality products.</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323850" lvl="0" marL="457200" rtl="0" algn="just">
              <a:lnSpc>
                <a:spcPct val="100000"/>
              </a:lnSpc>
              <a:spcBef>
                <a:spcPts val="0"/>
              </a:spcBef>
              <a:spcAft>
                <a:spcPts val="0"/>
              </a:spcAft>
              <a:buSzPts val="1500"/>
              <a:buFont typeface="Arial"/>
              <a:buAutoNum type="arabicPeriod" startAt="11"/>
            </a:pPr>
            <a:r>
              <a:rPr b="1" lang="en" sz="1500">
                <a:latin typeface="Arial"/>
                <a:ea typeface="Arial"/>
                <a:cs typeface="Arial"/>
                <a:sym typeface="Arial"/>
              </a:rPr>
              <a:t>Regular reflections on how to become more effective –</a:t>
            </a:r>
            <a:r>
              <a:rPr lang="en" sz="1500">
                <a:latin typeface="Arial"/>
                <a:ea typeface="Arial"/>
                <a:cs typeface="Arial"/>
                <a:sym typeface="Arial"/>
              </a:rPr>
              <a:t> Self-improvement, process improvement, advancing skills, and techniques help team members work more efficiently.</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The intention of Agile is to align development with business needs, and the success of Agile is apparent. </a:t>
            </a:r>
            <a:endParaRPr sz="1500">
              <a:latin typeface="Arial"/>
              <a:ea typeface="Arial"/>
              <a:cs typeface="Arial"/>
              <a:sym typeface="Arial"/>
            </a:endParaRPr>
          </a:p>
          <a:p>
            <a:pPr indent="0" lvl="0" marL="0" rtl="0" algn="just">
              <a:lnSpc>
                <a:spcPct val="100000"/>
              </a:lnSpc>
              <a:spcBef>
                <a:spcPts val="1000"/>
              </a:spcBef>
              <a:spcAft>
                <a:spcPts val="1000"/>
              </a:spcAft>
              <a:buNone/>
            </a:pPr>
            <a:r>
              <a:rPr lang="en" sz="1500">
                <a:latin typeface="Arial"/>
                <a:ea typeface="Arial"/>
                <a:cs typeface="Arial"/>
                <a:sym typeface="Arial"/>
              </a:rPr>
              <a:t>Agile projects are customer focused and encourage customer guidance and participation. As a result, Agile has grown to be an overarching view of software development throughout the software industry and an industry all by itself.</a:t>
            </a:r>
            <a:endParaRPr sz="1500">
              <a:latin typeface="Arial"/>
              <a:ea typeface="Arial"/>
              <a:cs typeface="Arial"/>
              <a:sym typeface="Arial"/>
            </a:endParaRPr>
          </a:p>
        </p:txBody>
      </p:sp>
      <p:cxnSp>
        <p:nvCxnSpPr>
          <p:cNvPr id="316" name="Google Shape;316;p32"/>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17" name="Google Shape;317;p32"/>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18" name="Google Shape;318;p32"/>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3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Twelve Agile Principles [Continue...]</a:t>
            </a:r>
            <a:endParaRPr sz="3000">
              <a:latin typeface="Arial"/>
              <a:ea typeface="Arial"/>
              <a:cs typeface="Arial"/>
              <a:sym typeface="Arial"/>
            </a:endParaRPr>
          </a:p>
          <a:p>
            <a:pPr indent="0" lvl="0" marL="0" rtl="0" algn="l">
              <a:spcBef>
                <a:spcPts val="0"/>
              </a:spcBef>
              <a:spcAft>
                <a:spcPts val="0"/>
              </a:spcAft>
              <a:buNone/>
            </a:pPr>
            <a:r>
              <a:t/>
            </a:r>
            <a:endParaRPr sz="3000">
              <a:latin typeface="Arial"/>
              <a:ea typeface="Arial"/>
              <a:cs typeface="Arial"/>
              <a:sym typeface="Arial"/>
            </a:endParaRPr>
          </a:p>
        </p:txBody>
      </p:sp>
      <p:sp>
        <p:nvSpPr>
          <p:cNvPr id="324" name="Google Shape;324;p33"/>
          <p:cNvSpPr txBox="1"/>
          <p:nvPr>
            <p:ph idx="1" type="body"/>
          </p:nvPr>
        </p:nvSpPr>
        <p:spPr>
          <a:xfrm>
            <a:off x="1068900" y="1186550"/>
            <a:ext cx="7399200" cy="3823500"/>
          </a:xfrm>
          <a:prstGeom prst="rect">
            <a:avLst/>
          </a:prstGeom>
        </p:spPr>
        <p:txBody>
          <a:bodyPr anchorCtr="0" anchor="t" bIns="91425" lIns="91425" spcFirstLastPara="1" rIns="91425" wrap="square" tIns="91425">
            <a:noAutofit/>
          </a:bodyPr>
          <a:lstStyle/>
          <a:p>
            <a:pPr indent="-323850" lvl="0" marL="457200" rtl="0" algn="just">
              <a:lnSpc>
                <a:spcPct val="100000"/>
              </a:lnSpc>
              <a:spcBef>
                <a:spcPts val="0"/>
              </a:spcBef>
              <a:spcAft>
                <a:spcPts val="0"/>
              </a:spcAft>
              <a:buSzPts val="1500"/>
              <a:buFont typeface="Arial"/>
              <a:buAutoNum type="arabicPeriod" startAt="11"/>
            </a:pPr>
            <a:r>
              <a:rPr b="1" lang="en" sz="1500">
                <a:latin typeface="Arial"/>
                <a:ea typeface="Arial"/>
                <a:cs typeface="Arial"/>
                <a:sym typeface="Arial"/>
              </a:rPr>
              <a:t>Self-organizing teams encourage great architectures, requirements, and designs –</a:t>
            </a:r>
            <a:r>
              <a:rPr lang="en" sz="1500">
                <a:latin typeface="Arial"/>
                <a:ea typeface="Arial"/>
                <a:cs typeface="Arial"/>
                <a:sym typeface="Arial"/>
              </a:rPr>
              <a:t> Skilled and motivated team members who have decision-making power, take ownership, communicate regularly with other team members, and share ideas that deliver quality products.</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323850" lvl="0" marL="457200" rtl="0" algn="just">
              <a:lnSpc>
                <a:spcPct val="100000"/>
              </a:lnSpc>
              <a:spcBef>
                <a:spcPts val="0"/>
              </a:spcBef>
              <a:spcAft>
                <a:spcPts val="0"/>
              </a:spcAft>
              <a:buSzPts val="1500"/>
              <a:buFont typeface="Arial"/>
              <a:buAutoNum type="arabicPeriod" startAt="11"/>
            </a:pPr>
            <a:r>
              <a:rPr b="1" lang="en" sz="1500">
                <a:latin typeface="Arial"/>
                <a:ea typeface="Arial"/>
                <a:cs typeface="Arial"/>
                <a:sym typeface="Arial"/>
              </a:rPr>
              <a:t>Regular reflections on how to become more effective –</a:t>
            </a:r>
            <a:r>
              <a:rPr lang="en" sz="1500">
                <a:latin typeface="Arial"/>
                <a:ea typeface="Arial"/>
                <a:cs typeface="Arial"/>
                <a:sym typeface="Arial"/>
              </a:rPr>
              <a:t> Self-improvement, process improvement, advancing skills, and techniques help team members work more efficiently.</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The intention of Agile is to align development with business needs, and the success of Agile is apparent. </a:t>
            </a:r>
            <a:endParaRPr sz="1500">
              <a:latin typeface="Arial"/>
              <a:ea typeface="Arial"/>
              <a:cs typeface="Arial"/>
              <a:sym typeface="Arial"/>
            </a:endParaRPr>
          </a:p>
          <a:p>
            <a:pPr indent="0" lvl="0" marL="0" rtl="0" algn="just">
              <a:lnSpc>
                <a:spcPct val="100000"/>
              </a:lnSpc>
              <a:spcBef>
                <a:spcPts val="1000"/>
              </a:spcBef>
              <a:spcAft>
                <a:spcPts val="1000"/>
              </a:spcAft>
              <a:buNone/>
            </a:pPr>
            <a:r>
              <a:rPr lang="en" sz="1500">
                <a:latin typeface="Arial"/>
                <a:ea typeface="Arial"/>
                <a:cs typeface="Arial"/>
                <a:sym typeface="Arial"/>
              </a:rPr>
              <a:t>Agile projects are customer focused and encourage customer guidance and participation. As a result, Agile has grown to be an overarching view of software development throughout the software industry and an industry all by itself.</a:t>
            </a:r>
            <a:endParaRPr sz="1500">
              <a:latin typeface="Arial"/>
              <a:ea typeface="Arial"/>
              <a:cs typeface="Arial"/>
              <a:sym typeface="Arial"/>
            </a:endParaRPr>
          </a:p>
        </p:txBody>
      </p:sp>
      <p:cxnSp>
        <p:nvCxnSpPr>
          <p:cNvPr id="325" name="Google Shape;325;p33"/>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26" name="Google Shape;326;p33"/>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27" name="Google Shape;327;p33"/>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1" name="Shape 331"/>
        <p:cNvGrpSpPr/>
        <p:nvPr/>
      </p:nvGrpSpPr>
      <p:grpSpPr>
        <a:xfrm>
          <a:off x="0" y="0"/>
          <a:ext cx="0" cy="0"/>
          <a:chOff x="0" y="0"/>
          <a:chExt cx="0" cy="0"/>
        </a:xfrm>
      </p:grpSpPr>
      <p:sp>
        <p:nvSpPr>
          <p:cNvPr id="332" name="Google Shape;332;p3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Twelve Agile Principles [Continue...]</a:t>
            </a:r>
            <a:endParaRPr sz="3000">
              <a:latin typeface="Arial"/>
              <a:ea typeface="Arial"/>
              <a:cs typeface="Arial"/>
              <a:sym typeface="Arial"/>
            </a:endParaRPr>
          </a:p>
          <a:p>
            <a:pPr indent="0" lvl="0" marL="0" rtl="0" algn="l">
              <a:spcBef>
                <a:spcPts val="0"/>
              </a:spcBef>
              <a:spcAft>
                <a:spcPts val="0"/>
              </a:spcAft>
              <a:buNone/>
            </a:pPr>
            <a:r>
              <a:t/>
            </a:r>
            <a:endParaRPr sz="3000">
              <a:latin typeface="Arial"/>
              <a:ea typeface="Arial"/>
              <a:cs typeface="Arial"/>
              <a:sym typeface="Arial"/>
            </a:endParaRPr>
          </a:p>
        </p:txBody>
      </p:sp>
      <p:cxnSp>
        <p:nvCxnSpPr>
          <p:cNvPr id="333" name="Google Shape;333;p3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34" name="Google Shape;334;p34"/>
          <p:cNvPicPr preferRelativeResize="0"/>
          <p:nvPr/>
        </p:nvPicPr>
        <p:blipFill>
          <a:blip r:embed="rId3">
            <a:alphaModFix/>
          </a:blip>
          <a:stretch>
            <a:fillRect/>
          </a:stretch>
        </p:blipFill>
        <p:spPr>
          <a:xfrm>
            <a:off x="7779200" y="4532950"/>
            <a:ext cx="1269975" cy="505100"/>
          </a:xfrm>
          <a:prstGeom prst="rect">
            <a:avLst/>
          </a:prstGeom>
          <a:noFill/>
          <a:ln>
            <a:noFill/>
          </a:ln>
        </p:spPr>
      </p:pic>
      <p:pic>
        <p:nvPicPr>
          <p:cNvPr id="335" name="Google Shape;335;p34"/>
          <p:cNvPicPr preferRelativeResize="0"/>
          <p:nvPr/>
        </p:nvPicPr>
        <p:blipFill rotWithShape="1">
          <a:blip r:embed="rId4">
            <a:alphaModFix/>
          </a:blip>
          <a:srcRect b="1771" l="0" r="0" t="18074"/>
          <a:stretch/>
        </p:blipFill>
        <p:spPr>
          <a:xfrm>
            <a:off x="1297500" y="1226701"/>
            <a:ext cx="6481699" cy="3249900"/>
          </a:xfrm>
          <a:prstGeom prst="rect">
            <a:avLst/>
          </a:prstGeom>
          <a:noFill/>
          <a:ln>
            <a:noFill/>
          </a:ln>
        </p:spPr>
      </p:pic>
      <p:sp>
        <p:nvSpPr>
          <p:cNvPr id="336" name="Google Shape;336;p3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Google Shape;341;p35"/>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Agile Methods &amp; Practices</a:t>
            </a:r>
            <a:endParaRPr sz="3000">
              <a:latin typeface="Arial"/>
              <a:ea typeface="Arial"/>
              <a:cs typeface="Arial"/>
              <a:sym typeface="Arial"/>
            </a:endParaRPr>
          </a:p>
        </p:txBody>
      </p:sp>
      <p:pic>
        <p:nvPicPr>
          <p:cNvPr id="342" name="Google Shape;342;p35"/>
          <p:cNvPicPr preferRelativeResize="0"/>
          <p:nvPr/>
        </p:nvPicPr>
        <p:blipFill>
          <a:blip r:embed="rId3">
            <a:alphaModFix/>
          </a:blip>
          <a:stretch>
            <a:fillRect/>
          </a:stretch>
        </p:blipFill>
        <p:spPr>
          <a:xfrm>
            <a:off x="7779200" y="4532950"/>
            <a:ext cx="1269975" cy="505100"/>
          </a:xfrm>
          <a:prstGeom prst="rect">
            <a:avLst/>
          </a:prstGeom>
          <a:noFill/>
          <a:ln>
            <a:noFill/>
          </a:ln>
        </p:spPr>
      </p:pic>
      <p:cxnSp>
        <p:nvCxnSpPr>
          <p:cNvPr id="343" name="Google Shape;343;p35"/>
          <p:cNvCxnSpPr/>
          <p:nvPr/>
        </p:nvCxnSpPr>
        <p:spPr>
          <a:xfrm flipH="1" rot="10800000">
            <a:off x="902325" y="31667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
        <p:nvSpPr>
          <p:cNvPr id="344" name="Google Shape;344;p3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8" name="Shape 348"/>
        <p:cNvGrpSpPr/>
        <p:nvPr/>
      </p:nvGrpSpPr>
      <p:grpSpPr>
        <a:xfrm>
          <a:off x="0" y="0"/>
          <a:ext cx="0" cy="0"/>
          <a:chOff x="0" y="0"/>
          <a:chExt cx="0" cy="0"/>
        </a:xfrm>
      </p:grpSpPr>
      <p:sp>
        <p:nvSpPr>
          <p:cNvPr id="349" name="Google Shape;349;p3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What are Agile Methods?</a:t>
            </a:r>
            <a:endParaRPr sz="3000">
              <a:latin typeface="Arial"/>
              <a:ea typeface="Arial"/>
              <a:cs typeface="Arial"/>
              <a:sym typeface="Arial"/>
            </a:endParaRPr>
          </a:p>
        </p:txBody>
      </p:sp>
      <p:sp>
        <p:nvSpPr>
          <p:cNvPr id="350" name="Google Shape;350;p36"/>
          <p:cNvSpPr txBox="1"/>
          <p:nvPr>
            <p:ph idx="1" type="body"/>
          </p:nvPr>
        </p:nvSpPr>
        <p:spPr>
          <a:xfrm>
            <a:off x="1297500" y="1110350"/>
            <a:ext cx="6481800" cy="36405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Is this what we mean by agile method:</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Class Agile</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      public function agileMethods () {</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		getMethod(Agile.agile);</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      }</a:t>
            </a:r>
            <a:endParaRPr sz="1500">
              <a:latin typeface="Arial"/>
              <a:ea typeface="Arial"/>
              <a:cs typeface="Arial"/>
              <a:sym typeface="Arial"/>
            </a:endParaRPr>
          </a:p>
          <a:p>
            <a:pPr indent="0" lvl="0" marL="0" rtl="0" algn="just">
              <a:lnSpc>
                <a:spcPct val="100000"/>
              </a:lnSpc>
              <a:spcBef>
                <a:spcPts val="1000"/>
              </a:spcBef>
              <a:spcAft>
                <a:spcPts val="1000"/>
              </a:spcAft>
              <a:buNone/>
            </a:pPr>
            <a:r>
              <a:rPr lang="en" sz="1500">
                <a:latin typeface="Arial"/>
                <a:ea typeface="Arial"/>
                <a:cs typeface="Arial"/>
                <a:sym typeface="Arial"/>
              </a:rPr>
              <a:t>}</a:t>
            </a:r>
            <a:endParaRPr sz="1500">
              <a:latin typeface="Arial"/>
              <a:ea typeface="Arial"/>
              <a:cs typeface="Arial"/>
              <a:sym typeface="Arial"/>
            </a:endParaRPr>
          </a:p>
        </p:txBody>
      </p:sp>
      <p:cxnSp>
        <p:nvCxnSpPr>
          <p:cNvPr id="351" name="Google Shape;351;p3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52" name="Google Shape;352;p3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53" name="Google Shape;353;p3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Google Shape;358;p3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Definition by Agile </a:t>
            </a:r>
            <a:r>
              <a:rPr lang="en" sz="3000">
                <a:latin typeface="Arial"/>
                <a:ea typeface="Arial"/>
                <a:cs typeface="Arial"/>
                <a:sym typeface="Arial"/>
              </a:rPr>
              <a:t>Philosophy</a:t>
            </a:r>
            <a:endParaRPr sz="3000">
              <a:latin typeface="Arial"/>
              <a:ea typeface="Arial"/>
              <a:cs typeface="Arial"/>
              <a:sym typeface="Arial"/>
            </a:endParaRPr>
          </a:p>
        </p:txBody>
      </p:sp>
      <p:sp>
        <p:nvSpPr>
          <p:cNvPr id="359" name="Google Shape;359;p37"/>
          <p:cNvSpPr txBox="1"/>
          <p:nvPr>
            <p:ph idx="1" type="body"/>
          </p:nvPr>
        </p:nvSpPr>
        <p:spPr>
          <a:xfrm>
            <a:off x="1297500" y="1186550"/>
            <a:ext cx="7399200" cy="38235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lang="en" sz="1500">
                <a:latin typeface="Arial"/>
                <a:ea typeface="Arial"/>
                <a:cs typeface="Arial"/>
                <a:sym typeface="Arial"/>
              </a:rPr>
              <a:t>Agile methods are processes that support the agile philosophy. Examples include Extreme Programming and Scrum, FDD, TDD, etc.</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Agile methods consist of individual elements called practices.</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Practices include using version control, setting coding standards, and giving weekly demos to your stakeholders.</a:t>
            </a:r>
            <a:endParaRPr sz="1500">
              <a:latin typeface="Arial"/>
              <a:ea typeface="Arial"/>
              <a:cs typeface="Arial"/>
              <a:sym typeface="Arial"/>
            </a:endParaRPr>
          </a:p>
          <a:p>
            <a:pPr indent="0" lvl="0" marL="0" rtl="0" algn="just">
              <a:lnSpc>
                <a:spcPct val="100000"/>
              </a:lnSpc>
              <a:spcBef>
                <a:spcPts val="1000"/>
              </a:spcBef>
              <a:spcAft>
                <a:spcPts val="0"/>
              </a:spcAft>
              <a:buNone/>
            </a:pPr>
            <a:r>
              <a:t/>
            </a:r>
            <a:endParaRPr sz="1500">
              <a:latin typeface="Arial"/>
              <a:ea typeface="Arial"/>
              <a:cs typeface="Arial"/>
              <a:sym typeface="Arial"/>
            </a:endParaRPr>
          </a:p>
          <a:p>
            <a:pPr indent="0" lvl="0" marL="0" rtl="0" algn="just">
              <a:lnSpc>
                <a:spcPct val="100000"/>
              </a:lnSpc>
              <a:spcBef>
                <a:spcPts val="1000"/>
              </a:spcBef>
              <a:spcAft>
                <a:spcPts val="0"/>
              </a:spcAft>
              <a:buNone/>
            </a:pPr>
            <a:r>
              <a:rPr lang="en" sz="1500">
                <a:latin typeface="Arial"/>
                <a:ea typeface="Arial"/>
                <a:cs typeface="Arial"/>
                <a:sym typeface="Arial"/>
              </a:rPr>
              <a:t>Agile Methods combine these practices to accentuate parts that support agile philosophy.</a:t>
            </a:r>
            <a:endParaRPr sz="1500">
              <a:latin typeface="Arial"/>
              <a:ea typeface="Arial"/>
              <a:cs typeface="Arial"/>
              <a:sym typeface="Arial"/>
            </a:endParaRPr>
          </a:p>
          <a:p>
            <a:pPr indent="0" lvl="0" marL="0" rtl="0" algn="just">
              <a:lnSpc>
                <a:spcPct val="100000"/>
              </a:lnSpc>
              <a:spcBef>
                <a:spcPts val="1000"/>
              </a:spcBef>
              <a:spcAft>
                <a:spcPts val="1000"/>
              </a:spcAft>
              <a:buNone/>
            </a:pPr>
            <a:r>
              <a:t/>
            </a:r>
            <a:endParaRPr sz="1500">
              <a:latin typeface="Arial"/>
              <a:ea typeface="Arial"/>
              <a:cs typeface="Arial"/>
              <a:sym typeface="Arial"/>
            </a:endParaRPr>
          </a:p>
        </p:txBody>
      </p:sp>
      <p:cxnSp>
        <p:nvCxnSpPr>
          <p:cNvPr id="360" name="Google Shape;360;p3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61" name="Google Shape;361;p3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62" name="Google Shape;362;p3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sp>
        <p:nvSpPr>
          <p:cNvPr id="367" name="Google Shape;367;p3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Aspect of Success with Agile Methods</a:t>
            </a:r>
            <a:endParaRPr sz="3000">
              <a:latin typeface="Arial"/>
              <a:ea typeface="Arial"/>
              <a:cs typeface="Arial"/>
              <a:sym typeface="Arial"/>
            </a:endParaRPr>
          </a:p>
        </p:txBody>
      </p:sp>
      <p:cxnSp>
        <p:nvCxnSpPr>
          <p:cNvPr id="368" name="Google Shape;368;p38"/>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69" name="Google Shape;369;p38"/>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70" name="Google Shape;370;p3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371" name="Google Shape;371;p38"/>
          <p:cNvPicPr preferRelativeResize="0"/>
          <p:nvPr/>
        </p:nvPicPr>
        <p:blipFill rotWithShape="1">
          <a:blip r:embed="rId4">
            <a:alphaModFix/>
          </a:blip>
          <a:srcRect b="15380" l="0" r="0" t="11482"/>
          <a:stretch/>
        </p:blipFill>
        <p:spPr>
          <a:xfrm>
            <a:off x="6169675" y="1486925"/>
            <a:ext cx="2721700" cy="2582300"/>
          </a:xfrm>
          <a:prstGeom prst="rect">
            <a:avLst/>
          </a:prstGeom>
          <a:noFill/>
          <a:ln>
            <a:noFill/>
          </a:ln>
        </p:spPr>
      </p:pic>
      <p:sp>
        <p:nvSpPr>
          <p:cNvPr id="372" name="Google Shape;372;p38"/>
          <p:cNvSpPr txBox="1"/>
          <p:nvPr/>
        </p:nvSpPr>
        <p:spPr>
          <a:xfrm>
            <a:off x="930800" y="1444825"/>
            <a:ext cx="5013600" cy="2783400"/>
          </a:xfrm>
          <a:prstGeom prst="rect">
            <a:avLst/>
          </a:prstGeom>
          <a:noFill/>
          <a:ln>
            <a:noFill/>
          </a:ln>
        </p:spPr>
        <p:txBody>
          <a:bodyPr anchorCtr="0" anchor="t" bIns="91425" lIns="91425" spcFirstLastPara="1" rIns="91425" wrap="square" tIns="91425">
            <a:noAutofit/>
          </a:bodyPr>
          <a:lstStyle/>
          <a:p>
            <a:pPr indent="-323850" lvl="0" marL="457200" rtl="0" algn="just">
              <a:lnSpc>
                <a:spcPct val="115000"/>
              </a:lnSpc>
              <a:spcBef>
                <a:spcPts val="0"/>
              </a:spcBef>
              <a:spcAft>
                <a:spcPts val="0"/>
              </a:spcAft>
              <a:buClr>
                <a:srgbClr val="FFFFFF"/>
              </a:buClr>
              <a:buSzPts val="1500"/>
              <a:buChar char="●"/>
            </a:pPr>
            <a:r>
              <a:rPr lang="en" sz="1500">
                <a:solidFill>
                  <a:srgbClr val="FFFFFF"/>
                </a:solidFill>
              </a:rPr>
              <a:t>Organization success is about delivering value – and agile philosophy has this at the heart of it.</a:t>
            </a:r>
            <a:endParaRPr sz="1500">
              <a:solidFill>
                <a:srgbClr val="FFFFFF"/>
              </a:solidFill>
            </a:endParaRPr>
          </a:p>
          <a:p>
            <a:pPr indent="0" lvl="0" marL="457200" rtl="0" algn="just">
              <a:lnSpc>
                <a:spcPct val="115000"/>
              </a:lnSpc>
              <a:spcBef>
                <a:spcPts val="0"/>
              </a:spcBef>
              <a:spcAft>
                <a:spcPts val="0"/>
              </a:spcAft>
              <a:buNone/>
            </a:pPr>
            <a:r>
              <a:t/>
            </a:r>
            <a:endParaRPr sz="1500">
              <a:solidFill>
                <a:srgbClr val="FFFFFF"/>
              </a:solidFill>
            </a:endParaRPr>
          </a:p>
          <a:p>
            <a:pPr indent="-323850" lvl="0" marL="457200" rtl="0" algn="just">
              <a:lnSpc>
                <a:spcPct val="115000"/>
              </a:lnSpc>
              <a:spcBef>
                <a:spcPts val="0"/>
              </a:spcBef>
              <a:spcAft>
                <a:spcPts val="0"/>
              </a:spcAft>
              <a:buClr>
                <a:srgbClr val="FFFFFF"/>
              </a:buClr>
              <a:buSzPts val="1500"/>
              <a:buChar char="●"/>
            </a:pPr>
            <a:r>
              <a:rPr lang="en" sz="1500">
                <a:solidFill>
                  <a:srgbClr val="FFFFFF"/>
                </a:solidFill>
              </a:rPr>
              <a:t>Personal success is, well Personal, but everyone gains from improved collaboration.</a:t>
            </a:r>
            <a:endParaRPr sz="1500">
              <a:solidFill>
                <a:srgbClr val="FFFFFF"/>
              </a:solidFill>
            </a:endParaRPr>
          </a:p>
          <a:p>
            <a:pPr indent="0" lvl="0" marL="457200" rtl="0" algn="just">
              <a:lnSpc>
                <a:spcPct val="115000"/>
              </a:lnSpc>
              <a:spcBef>
                <a:spcPts val="0"/>
              </a:spcBef>
              <a:spcAft>
                <a:spcPts val="0"/>
              </a:spcAft>
              <a:buNone/>
            </a:pPr>
            <a:r>
              <a:t/>
            </a:r>
            <a:endParaRPr sz="1500">
              <a:solidFill>
                <a:srgbClr val="FFFFFF"/>
              </a:solidFill>
            </a:endParaRPr>
          </a:p>
          <a:p>
            <a:pPr indent="-323850" lvl="0" marL="457200" rtl="0" algn="just">
              <a:lnSpc>
                <a:spcPct val="115000"/>
              </a:lnSpc>
              <a:spcBef>
                <a:spcPts val="0"/>
              </a:spcBef>
              <a:spcAft>
                <a:spcPts val="0"/>
              </a:spcAft>
              <a:buClr>
                <a:srgbClr val="FFFFFF"/>
              </a:buClr>
              <a:buSzPts val="1500"/>
              <a:buChar char="●"/>
            </a:pPr>
            <a:r>
              <a:rPr lang="en" sz="1500">
                <a:solidFill>
                  <a:srgbClr val="FFFFFF"/>
                </a:solidFill>
              </a:rPr>
              <a:t>Technical success, because of practices like TDD, Scrum and extreme programming you are continuously improving. This overlaps with personal.</a:t>
            </a:r>
            <a:endParaRPr sz="15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6" name="Shape 376"/>
        <p:cNvGrpSpPr/>
        <p:nvPr/>
      </p:nvGrpSpPr>
      <p:grpSpPr>
        <a:xfrm>
          <a:off x="0" y="0"/>
          <a:ext cx="0" cy="0"/>
          <a:chOff x="0" y="0"/>
          <a:chExt cx="0" cy="0"/>
        </a:xfrm>
      </p:grpSpPr>
      <p:sp>
        <p:nvSpPr>
          <p:cNvPr id="377" name="Google Shape;377;p3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Well Known</a:t>
            </a:r>
            <a:r>
              <a:rPr lang="en" sz="3000">
                <a:latin typeface="Arial"/>
                <a:ea typeface="Arial"/>
                <a:cs typeface="Arial"/>
                <a:sym typeface="Arial"/>
              </a:rPr>
              <a:t> </a:t>
            </a:r>
            <a:r>
              <a:rPr lang="en" sz="3000">
                <a:latin typeface="Arial"/>
                <a:ea typeface="Arial"/>
                <a:cs typeface="Arial"/>
                <a:sym typeface="Arial"/>
              </a:rPr>
              <a:t>Agile Methods</a:t>
            </a:r>
            <a:endParaRPr sz="3000">
              <a:latin typeface="Arial"/>
              <a:ea typeface="Arial"/>
              <a:cs typeface="Arial"/>
              <a:sym typeface="Arial"/>
            </a:endParaRPr>
          </a:p>
        </p:txBody>
      </p:sp>
      <p:cxnSp>
        <p:nvCxnSpPr>
          <p:cNvPr id="378" name="Google Shape;378;p39"/>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79" name="Google Shape;379;p39"/>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80" name="Google Shape;380;p39"/>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381" name="Google Shape;381;p39"/>
          <p:cNvPicPr preferRelativeResize="0"/>
          <p:nvPr/>
        </p:nvPicPr>
        <p:blipFill>
          <a:blip r:embed="rId4">
            <a:alphaModFix/>
          </a:blip>
          <a:stretch>
            <a:fillRect/>
          </a:stretch>
        </p:blipFill>
        <p:spPr>
          <a:xfrm>
            <a:off x="1373700" y="1250875"/>
            <a:ext cx="6343974" cy="32257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5" name="Shape 385"/>
        <p:cNvGrpSpPr/>
        <p:nvPr/>
      </p:nvGrpSpPr>
      <p:grpSpPr>
        <a:xfrm>
          <a:off x="0" y="0"/>
          <a:ext cx="0" cy="0"/>
          <a:chOff x="0" y="0"/>
          <a:chExt cx="0" cy="0"/>
        </a:xfrm>
      </p:grpSpPr>
      <p:sp>
        <p:nvSpPr>
          <p:cNvPr id="386" name="Google Shape;386;p4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Agile Methods Usage Chart</a:t>
            </a:r>
            <a:endParaRPr sz="3000">
              <a:latin typeface="Arial"/>
              <a:ea typeface="Arial"/>
              <a:cs typeface="Arial"/>
              <a:sym typeface="Arial"/>
            </a:endParaRPr>
          </a:p>
        </p:txBody>
      </p:sp>
      <p:cxnSp>
        <p:nvCxnSpPr>
          <p:cNvPr id="387" name="Google Shape;387;p40"/>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88" name="Google Shape;388;p40"/>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89" name="Google Shape;389;p40"/>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390" name="Google Shape;390;p40"/>
          <p:cNvPicPr preferRelativeResize="0"/>
          <p:nvPr/>
        </p:nvPicPr>
        <p:blipFill>
          <a:blip r:embed="rId4">
            <a:alphaModFix/>
          </a:blip>
          <a:stretch>
            <a:fillRect/>
          </a:stretch>
        </p:blipFill>
        <p:spPr>
          <a:xfrm>
            <a:off x="1343100" y="1231650"/>
            <a:ext cx="6436100" cy="3171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sp>
        <p:nvSpPr>
          <p:cNvPr id="395" name="Google Shape;395;p4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Introduction to Scrum Methodology</a:t>
            </a:r>
            <a:endParaRPr sz="3000">
              <a:latin typeface="Arial"/>
              <a:ea typeface="Arial"/>
              <a:cs typeface="Arial"/>
              <a:sym typeface="Arial"/>
            </a:endParaRPr>
          </a:p>
        </p:txBody>
      </p:sp>
      <p:cxnSp>
        <p:nvCxnSpPr>
          <p:cNvPr id="396" name="Google Shape;396;p41"/>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397" name="Google Shape;397;p41"/>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398" name="Google Shape;398;p41"/>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399" name="Google Shape;399;p41"/>
          <p:cNvSpPr txBox="1"/>
          <p:nvPr/>
        </p:nvSpPr>
        <p:spPr>
          <a:xfrm>
            <a:off x="1159400" y="1140025"/>
            <a:ext cx="6848400" cy="2783400"/>
          </a:xfrm>
          <a:prstGeom prst="rect">
            <a:avLst/>
          </a:prstGeom>
          <a:noFill/>
          <a:ln>
            <a:noFill/>
          </a:ln>
        </p:spPr>
        <p:txBody>
          <a:bodyPr anchorCtr="0" anchor="t" bIns="91425" lIns="91425" spcFirstLastPara="1" rIns="91425" wrap="square" tIns="91425">
            <a:noAutofit/>
          </a:bodyPr>
          <a:lstStyle/>
          <a:p>
            <a:pPr indent="-323850" lvl="0" marL="457200" rtl="0" algn="just">
              <a:lnSpc>
                <a:spcPct val="100000"/>
              </a:lnSpc>
              <a:spcBef>
                <a:spcPts val="1000"/>
              </a:spcBef>
              <a:spcAft>
                <a:spcPts val="0"/>
              </a:spcAft>
              <a:buClr>
                <a:srgbClr val="FFFFFF"/>
              </a:buClr>
              <a:buSzPts val="1500"/>
              <a:buChar char="●"/>
            </a:pPr>
            <a:r>
              <a:rPr lang="en" sz="1500">
                <a:solidFill>
                  <a:srgbClr val="FFFFFF"/>
                </a:solidFill>
              </a:rPr>
              <a:t>Scrum is an agile process that allows us to focus on delivering the highest business value in the shortest time. </a:t>
            </a:r>
            <a:endParaRPr sz="1500">
              <a:solidFill>
                <a:srgbClr val="FFFFFF"/>
              </a:solidFill>
            </a:endParaRPr>
          </a:p>
          <a:p>
            <a:pPr indent="0" lvl="0" marL="0" rtl="0" algn="just">
              <a:lnSpc>
                <a:spcPct val="100000"/>
              </a:lnSpc>
              <a:spcBef>
                <a:spcPts val="1000"/>
              </a:spcBef>
              <a:spcAft>
                <a:spcPts val="0"/>
              </a:spcAft>
              <a:buNone/>
            </a:pPr>
            <a:r>
              <a:t/>
            </a:r>
            <a:endParaRPr sz="1500">
              <a:solidFill>
                <a:srgbClr val="FFFFFF"/>
              </a:solidFill>
            </a:endParaRPr>
          </a:p>
          <a:p>
            <a:pPr indent="-323850" lvl="0" marL="457200" rtl="0" algn="just">
              <a:lnSpc>
                <a:spcPct val="100000"/>
              </a:lnSpc>
              <a:spcBef>
                <a:spcPts val="1000"/>
              </a:spcBef>
              <a:spcAft>
                <a:spcPts val="0"/>
              </a:spcAft>
              <a:buClr>
                <a:srgbClr val="FFFFFF"/>
              </a:buClr>
              <a:buSzPts val="1500"/>
              <a:buChar char="●"/>
            </a:pPr>
            <a:r>
              <a:rPr lang="en" sz="1500">
                <a:solidFill>
                  <a:srgbClr val="FFFFFF"/>
                </a:solidFill>
              </a:rPr>
              <a:t>It allows us to rapidly and repeatedly inspect actual working software (every two weeks to one month).</a:t>
            </a:r>
            <a:endParaRPr sz="1500">
              <a:solidFill>
                <a:srgbClr val="FFFFFF"/>
              </a:solidFill>
            </a:endParaRPr>
          </a:p>
          <a:p>
            <a:pPr indent="0" lvl="0" marL="0" rtl="0" algn="just">
              <a:lnSpc>
                <a:spcPct val="100000"/>
              </a:lnSpc>
              <a:spcBef>
                <a:spcPts val="1000"/>
              </a:spcBef>
              <a:spcAft>
                <a:spcPts val="0"/>
              </a:spcAft>
              <a:buNone/>
            </a:pPr>
            <a:r>
              <a:t/>
            </a:r>
            <a:endParaRPr sz="1500">
              <a:solidFill>
                <a:srgbClr val="FFFFFF"/>
              </a:solidFill>
            </a:endParaRPr>
          </a:p>
          <a:p>
            <a:pPr indent="-323850" lvl="0" marL="457200" rtl="0" algn="just">
              <a:lnSpc>
                <a:spcPct val="100000"/>
              </a:lnSpc>
              <a:spcBef>
                <a:spcPts val="1000"/>
              </a:spcBef>
              <a:spcAft>
                <a:spcPts val="0"/>
              </a:spcAft>
              <a:buClr>
                <a:srgbClr val="FFFFFF"/>
              </a:buClr>
              <a:buSzPts val="1500"/>
              <a:buChar char="●"/>
            </a:pPr>
            <a:r>
              <a:rPr lang="en" sz="1500">
                <a:solidFill>
                  <a:srgbClr val="FFFFFF"/>
                </a:solidFill>
              </a:rPr>
              <a:t>The business sets the priorities. Teams self-organize to determine the best way to deliver the highest priority features. </a:t>
            </a:r>
            <a:endParaRPr sz="1500">
              <a:solidFill>
                <a:srgbClr val="FFFFFF"/>
              </a:solidFill>
            </a:endParaRPr>
          </a:p>
          <a:p>
            <a:pPr indent="0" lvl="0" marL="457200" rtl="0" algn="just">
              <a:lnSpc>
                <a:spcPct val="100000"/>
              </a:lnSpc>
              <a:spcBef>
                <a:spcPts val="1000"/>
              </a:spcBef>
              <a:spcAft>
                <a:spcPts val="0"/>
              </a:spcAft>
              <a:buNone/>
            </a:pPr>
            <a:r>
              <a:t/>
            </a:r>
            <a:endParaRPr sz="1500">
              <a:solidFill>
                <a:srgbClr val="FFFFFF"/>
              </a:solidFill>
            </a:endParaRPr>
          </a:p>
          <a:p>
            <a:pPr indent="-323850" lvl="0" marL="457200" rtl="0" algn="just">
              <a:lnSpc>
                <a:spcPct val="100000"/>
              </a:lnSpc>
              <a:spcBef>
                <a:spcPts val="1000"/>
              </a:spcBef>
              <a:spcAft>
                <a:spcPts val="0"/>
              </a:spcAft>
              <a:buClr>
                <a:srgbClr val="FFFFFF"/>
              </a:buClr>
              <a:buSzPts val="1500"/>
              <a:buChar char="●"/>
            </a:pPr>
            <a:r>
              <a:rPr lang="en" sz="1500">
                <a:solidFill>
                  <a:srgbClr val="FFFFFF"/>
                </a:solidFill>
              </a:rPr>
              <a:t>Every two weeks to a month anyone can see real working software and decide to release it as is or continue to enhance it for another sprint</a:t>
            </a:r>
            <a:endParaRPr sz="15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4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Characteristics</a:t>
            </a:r>
            <a:endParaRPr sz="3000">
              <a:latin typeface="Arial"/>
              <a:ea typeface="Arial"/>
              <a:cs typeface="Arial"/>
              <a:sym typeface="Arial"/>
            </a:endParaRPr>
          </a:p>
        </p:txBody>
      </p:sp>
      <p:cxnSp>
        <p:nvCxnSpPr>
          <p:cNvPr id="405" name="Google Shape;405;p42"/>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06" name="Google Shape;406;p42"/>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07" name="Google Shape;407;p42"/>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408" name="Google Shape;408;p42"/>
          <p:cNvSpPr txBox="1"/>
          <p:nvPr/>
        </p:nvSpPr>
        <p:spPr>
          <a:xfrm>
            <a:off x="1159400" y="1140025"/>
            <a:ext cx="6408300" cy="3290700"/>
          </a:xfrm>
          <a:prstGeom prst="rect">
            <a:avLst/>
          </a:prstGeom>
          <a:noFill/>
          <a:ln>
            <a:noFill/>
          </a:ln>
        </p:spPr>
        <p:txBody>
          <a:bodyPr anchorCtr="0" anchor="t" bIns="91425" lIns="91425" spcFirstLastPara="1" rIns="91425" wrap="square" tIns="91425">
            <a:noAutofit/>
          </a:bodyPr>
          <a:lstStyle/>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Self-organizing teams</a:t>
            </a:r>
            <a:endParaRPr sz="1500">
              <a:solidFill>
                <a:srgbClr val="FFFFFF"/>
              </a:solidFill>
            </a:endParaRPr>
          </a:p>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Product progresses in a series of month-long “sprints”</a:t>
            </a:r>
            <a:endParaRPr sz="1500">
              <a:solidFill>
                <a:srgbClr val="FFFFFF"/>
              </a:solidFill>
            </a:endParaRPr>
          </a:p>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Requirements are captured as items in a list of “product backlog”</a:t>
            </a:r>
            <a:endParaRPr sz="1500">
              <a:solidFill>
                <a:srgbClr val="FFFFFF"/>
              </a:solidFill>
            </a:endParaRPr>
          </a:p>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No specific engineering practices prescribed</a:t>
            </a:r>
            <a:endParaRPr sz="1500">
              <a:solidFill>
                <a:srgbClr val="FFFFFF"/>
              </a:solidFill>
            </a:endParaRPr>
          </a:p>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Uses generative rules to create an agile environment for delivering projects</a:t>
            </a:r>
            <a:endParaRPr sz="1500">
              <a:solidFill>
                <a:srgbClr val="FFFFFF"/>
              </a:solidFill>
            </a:endParaRPr>
          </a:p>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One of the “agile processes”</a:t>
            </a:r>
            <a:endParaRPr sz="15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2" name="Shape 412"/>
        <p:cNvGrpSpPr/>
        <p:nvPr/>
      </p:nvGrpSpPr>
      <p:grpSpPr>
        <a:xfrm>
          <a:off x="0" y="0"/>
          <a:ext cx="0" cy="0"/>
          <a:chOff x="0" y="0"/>
          <a:chExt cx="0" cy="0"/>
        </a:xfrm>
      </p:grpSpPr>
      <p:pic>
        <p:nvPicPr>
          <p:cNvPr id="413" name="Google Shape;413;p43"/>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14" name="Google Shape;414;p43"/>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415" name="Google Shape;415;p43"/>
          <p:cNvPicPr preferRelativeResize="0"/>
          <p:nvPr/>
        </p:nvPicPr>
        <p:blipFill rotWithShape="1">
          <a:blip r:embed="rId4">
            <a:alphaModFix/>
          </a:blip>
          <a:srcRect b="10905" l="0" r="0" t="0"/>
          <a:stretch/>
        </p:blipFill>
        <p:spPr>
          <a:xfrm>
            <a:off x="1075050" y="471025"/>
            <a:ext cx="6704150" cy="40619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9" name="Shape 419"/>
        <p:cNvGrpSpPr/>
        <p:nvPr/>
      </p:nvGrpSpPr>
      <p:grpSpPr>
        <a:xfrm>
          <a:off x="0" y="0"/>
          <a:ext cx="0" cy="0"/>
          <a:chOff x="0" y="0"/>
          <a:chExt cx="0" cy="0"/>
        </a:xfrm>
      </p:grpSpPr>
      <p:sp>
        <p:nvSpPr>
          <p:cNvPr id="420" name="Google Shape;420;p4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Team &amp; Roles</a:t>
            </a:r>
            <a:endParaRPr sz="3000">
              <a:latin typeface="Arial"/>
              <a:ea typeface="Arial"/>
              <a:cs typeface="Arial"/>
              <a:sym typeface="Arial"/>
            </a:endParaRPr>
          </a:p>
        </p:txBody>
      </p:sp>
      <p:cxnSp>
        <p:nvCxnSpPr>
          <p:cNvPr id="421" name="Google Shape;421;p4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22" name="Google Shape;422;p44"/>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23" name="Google Shape;423;p4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424" name="Google Shape;424;p44"/>
          <p:cNvPicPr preferRelativeResize="0"/>
          <p:nvPr/>
        </p:nvPicPr>
        <p:blipFill rotWithShape="1">
          <a:blip r:embed="rId4">
            <a:alphaModFix/>
          </a:blip>
          <a:srcRect b="2874" l="0" r="0" t="0"/>
          <a:stretch/>
        </p:blipFill>
        <p:spPr>
          <a:xfrm>
            <a:off x="1379850" y="1155450"/>
            <a:ext cx="6335401" cy="359406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Google Shape;429;p4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No Changes During sPrint</a:t>
            </a:r>
            <a:endParaRPr sz="3000">
              <a:latin typeface="Arial"/>
              <a:ea typeface="Arial"/>
              <a:cs typeface="Arial"/>
              <a:sym typeface="Arial"/>
            </a:endParaRPr>
          </a:p>
        </p:txBody>
      </p:sp>
      <p:cxnSp>
        <p:nvCxnSpPr>
          <p:cNvPr id="430" name="Google Shape;430;p4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31" name="Google Shape;431;p45"/>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32" name="Google Shape;432;p4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433" name="Google Shape;433;p45"/>
          <p:cNvSpPr txBox="1"/>
          <p:nvPr/>
        </p:nvSpPr>
        <p:spPr>
          <a:xfrm>
            <a:off x="1159400" y="1140025"/>
            <a:ext cx="6408300" cy="3290700"/>
          </a:xfrm>
          <a:prstGeom prst="rect">
            <a:avLst/>
          </a:prstGeom>
          <a:noFill/>
          <a:ln>
            <a:noFill/>
          </a:ln>
        </p:spPr>
        <p:txBody>
          <a:bodyPr anchorCtr="0" anchor="t" bIns="91425" lIns="91425" spcFirstLastPara="1" rIns="91425" wrap="square" tIns="91425">
            <a:noAutofit/>
          </a:bodyPr>
          <a:lstStyle/>
          <a:p>
            <a:pPr indent="-323850" lvl="0" marL="457200" rtl="0" algn="just">
              <a:lnSpc>
                <a:spcPct val="150000"/>
              </a:lnSpc>
              <a:spcBef>
                <a:spcPts val="1000"/>
              </a:spcBef>
              <a:spcAft>
                <a:spcPts val="0"/>
              </a:spcAft>
              <a:buClr>
                <a:srgbClr val="FFFFFF"/>
              </a:buClr>
              <a:buSzPts val="1500"/>
              <a:buChar char="●"/>
            </a:pPr>
            <a:r>
              <a:rPr lang="en" sz="1500">
                <a:solidFill>
                  <a:srgbClr val="FFFFFF"/>
                </a:solidFill>
              </a:rPr>
              <a:t>Plan sprint durations around how long you can commit to keeping change out of the sprint</a:t>
            </a:r>
            <a:endParaRPr sz="1500">
              <a:solidFill>
                <a:srgbClr val="FFFFFF"/>
              </a:solidFill>
            </a:endParaRPr>
          </a:p>
        </p:txBody>
      </p:sp>
      <p:pic>
        <p:nvPicPr>
          <p:cNvPr id="434" name="Google Shape;434;p45"/>
          <p:cNvPicPr preferRelativeResize="0"/>
          <p:nvPr/>
        </p:nvPicPr>
        <p:blipFill>
          <a:blip r:embed="rId4">
            <a:alphaModFix/>
          </a:blip>
          <a:stretch>
            <a:fillRect/>
          </a:stretch>
        </p:blipFill>
        <p:spPr>
          <a:xfrm>
            <a:off x="2433650" y="2215375"/>
            <a:ext cx="4248674" cy="23677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8" name="Shape 438"/>
        <p:cNvGrpSpPr/>
        <p:nvPr/>
      </p:nvGrpSpPr>
      <p:grpSpPr>
        <a:xfrm>
          <a:off x="0" y="0"/>
          <a:ext cx="0" cy="0"/>
          <a:chOff x="0" y="0"/>
          <a:chExt cx="0" cy="0"/>
        </a:xfrm>
      </p:grpSpPr>
      <p:pic>
        <p:nvPicPr>
          <p:cNvPr id="439" name="Google Shape;439;p46"/>
          <p:cNvPicPr preferRelativeResize="0"/>
          <p:nvPr/>
        </p:nvPicPr>
        <p:blipFill>
          <a:blip r:embed="rId3">
            <a:alphaModFix/>
          </a:blip>
          <a:stretch>
            <a:fillRect/>
          </a:stretch>
        </p:blipFill>
        <p:spPr>
          <a:xfrm>
            <a:off x="0" y="0"/>
            <a:ext cx="9144000" cy="5143500"/>
          </a:xfrm>
          <a:prstGeom prst="rect">
            <a:avLst/>
          </a:prstGeom>
          <a:noFill/>
          <a:ln>
            <a:noFill/>
          </a:ln>
        </p:spPr>
      </p:pic>
      <p:sp>
        <p:nvSpPr>
          <p:cNvPr id="440" name="Google Shape;440;p46"/>
          <p:cNvSpPr/>
          <p:nvPr/>
        </p:nvSpPr>
        <p:spPr>
          <a:xfrm>
            <a:off x="7428250" y="4366400"/>
            <a:ext cx="1607100" cy="6717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1" name="Google Shape;441;p46"/>
          <p:cNvPicPr preferRelativeResize="0"/>
          <p:nvPr/>
        </p:nvPicPr>
        <p:blipFill>
          <a:blip r:embed="rId4">
            <a:alphaModFix/>
          </a:blip>
          <a:stretch>
            <a:fillRect/>
          </a:stretch>
        </p:blipFill>
        <p:spPr>
          <a:xfrm>
            <a:off x="7626800" y="4456750"/>
            <a:ext cx="1269975" cy="5051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5" name="Shape 445"/>
        <p:cNvGrpSpPr/>
        <p:nvPr/>
      </p:nvGrpSpPr>
      <p:grpSpPr>
        <a:xfrm>
          <a:off x="0" y="0"/>
          <a:ext cx="0" cy="0"/>
          <a:chOff x="0" y="0"/>
          <a:chExt cx="0" cy="0"/>
        </a:xfrm>
      </p:grpSpPr>
      <p:sp>
        <p:nvSpPr>
          <p:cNvPr id="446" name="Google Shape;446;p4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Framework</a:t>
            </a:r>
            <a:endParaRPr sz="3000">
              <a:latin typeface="Arial"/>
              <a:ea typeface="Arial"/>
              <a:cs typeface="Arial"/>
              <a:sym typeface="Arial"/>
            </a:endParaRPr>
          </a:p>
        </p:txBody>
      </p:sp>
      <p:cxnSp>
        <p:nvCxnSpPr>
          <p:cNvPr id="447" name="Google Shape;447;p4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48" name="Google Shape;448;p4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49" name="Google Shape;449;p4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450" name="Google Shape;450;p47"/>
          <p:cNvPicPr preferRelativeResize="0"/>
          <p:nvPr/>
        </p:nvPicPr>
        <p:blipFill>
          <a:blip r:embed="rId4">
            <a:alphaModFix/>
          </a:blip>
          <a:stretch>
            <a:fillRect/>
          </a:stretch>
        </p:blipFill>
        <p:spPr>
          <a:xfrm>
            <a:off x="1399400" y="1155450"/>
            <a:ext cx="6323726" cy="33775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Google Shape;455;p4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Framework [ Part 1 ]</a:t>
            </a:r>
            <a:endParaRPr sz="3000">
              <a:latin typeface="Arial"/>
              <a:ea typeface="Arial"/>
              <a:cs typeface="Arial"/>
              <a:sym typeface="Arial"/>
            </a:endParaRPr>
          </a:p>
        </p:txBody>
      </p:sp>
      <p:cxnSp>
        <p:nvCxnSpPr>
          <p:cNvPr id="456" name="Google Shape;456;p48"/>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57" name="Google Shape;457;p48"/>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58" name="Google Shape;458;p4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459" name="Google Shape;459;p48"/>
          <p:cNvPicPr preferRelativeResize="0"/>
          <p:nvPr/>
        </p:nvPicPr>
        <p:blipFill>
          <a:blip r:embed="rId4">
            <a:alphaModFix/>
          </a:blip>
          <a:stretch>
            <a:fillRect/>
          </a:stretch>
        </p:blipFill>
        <p:spPr>
          <a:xfrm>
            <a:off x="5389275" y="1601075"/>
            <a:ext cx="3344175" cy="1932225"/>
          </a:xfrm>
          <a:prstGeom prst="rect">
            <a:avLst/>
          </a:prstGeom>
          <a:noFill/>
          <a:ln>
            <a:noFill/>
          </a:ln>
        </p:spPr>
      </p:pic>
      <p:pic>
        <p:nvPicPr>
          <p:cNvPr id="460" name="Google Shape;460;p48"/>
          <p:cNvPicPr preferRelativeResize="0"/>
          <p:nvPr/>
        </p:nvPicPr>
        <p:blipFill>
          <a:blip r:embed="rId5">
            <a:alphaModFix/>
          </a:blip>
          <a:stretch>
            <a:fillRect/>
          </a:stretch>
        </p:blipFill>
        <p:spPr>
          <a:xfrm>
            <a:off x="3051950" y="2893900"/>
            <a:ext cx="3268125" cy="1932225"/>
          </a:xfrm>
          <a:prstGeom prst="rect">
            <a:avLst/>
          </a:prstGeom>
          <a:noFill/>
          <a:ln>
            <a:noFill/>
          </a:ln>
        </p:spPr>
      </p:pic>
      <p:pic>
        <p:nvPicPr>
          <p:cNvPr id="461" name="Google Shape;461;p48"/>
          <p:cNvPicPr preferRelativeResize="0"/>
          <p:nvPr/>
        </p:nvPicPr>
        <p:blipFill>
          <a:blip r:embed="rId6">
            <a:alphaModFix/>
          </a:blip>
          <a:stretch>
            <a:fillRect/>
          </a:stretch>
        </p:blipFill>
        <p:spPr>
          <a:xfrm>
            <a:off x="320875" y="1490082"/>
            <a:ext cx="4109774" cy="21633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5" name="Shape 465"/>
        <p:cNvGrpSpPr/>
        <p:nvPr/>
      </p:nvGrpSpPr>
      <p:grpSpPr>
        <a:xfrm>
          <a:off x="0" y="0"/>
          <a:ext cx="0" cy="0"/>
          <a:chOff x="0" y="0"/>
          <a:chExt cx="0" cy="0"/>
        </a:xfrm>
      </p:grpSpPr>
      <p:sp>
        <p:nvSpPr>
          <p:cNvPr id="466" name="Google Shape;466;p4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Product Owner</a:t>
            </a:r>
            <a:endParaRPr sz="3000">
              <a:latin typeface="Arial"/>
              <a:ea typeface="Arial"/>
              <a:cs typeface="Arial"/>
              <a:sym typeface="Arial"/>
            </a:endParaRPr>
          </a:p>
        </p:txBody>
      </p:sp>
      <p:cxnSp>
        <p:nvCxnSpPr>
          <p:cNvPr id="467" name="Google Shape;467;p49"/>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68" name="Google Shape;468;p49"/>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69" name="Google Shape;469;p49"/>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470" name="Google Shape;470;p49"/>
          <p:cNvPicPr preferRelativeResize="0"/>
          <p:nvPr/>
        </p:nvPicPr>
        <p:blipFill>
          <a:blip r:embed="rId4">
            <a:alphaModFix/>
          </a:blip>
          <a:stretch>
            <a:fillRect/>
          </a:stretch>
        </p:blipFill>
        <p:spPr>
          <a:xfrm>
            <a:off x="6388050" y="1230875"/>
            <a:ext cx="2418525" cy="2916600"/>
          </a:xfrm>
          <a:prstGeom prst="rect">
            <a:avLst/>
          </a:prstGeom>
          <a:noFill/>
          <a:ln>
            <a:noFill/>
          </a:ln>
        </p:spPr>
      </p:pic>
      <p:sp>
        <p:nvSpPr>
          <p:cNvPr id="471" name="Google Shape;471;p49"/>
          <p:cNvSpPr txBox="1"/>
          <p:nvPr/>
        </p:nvSpPr>
        <p:spPr>
          <a:xfrm>
            <a:off x="1283325" y="1191025"/>
            <a:ext cx="5301600" cy="31356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Define the features of the product</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Decide on release date and content</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Be responsible for the profitability of the product’s return of investment (ROI)</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Prioritize features according to market value </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Adjust features and priority every iteration, as needed  </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Accept or reject work results</a:t>
            </a:r>
            <a:endParaRPr sz="15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5" name="Shape 475"/>
        <p:cNvGrpSpPr/>
        <p:nvPr/>
      </p:nvGrpSpPr>
      <p:grpSpPr>
        <a:xfrm>
          <a:off x="0" y="0"/>
          <a:ext cx="0" cy="0"/>
          <a:chOff x="0" y="0"/>
          <a:chExt cx="0" cy="0"/>
        </a:xfrm>
      </p:grpSpPr>
      <p:sp>
        <p:nvSpPr>
          <p:cNvPr id="476" name="Google Shape;476;p5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ScrumMaster</a:t>
            </a:r>
            <a:endParaRPr sz="3000">
              <a:latin typeface="Arial"/>
              <a:ea typeface="Arial"/>
              <a:cs typeface="Arial"/>
              <a:sym typeface="Arial"/>
            </a:endParaRPr>
          </a:p>
        </p:txBody>
      </p:sp>
      <p:cxnSp>
        <p:nvCxnSpPr>
          <p:cNvPr id="477" name="Google Shape;477;p50"/>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78" name="Google Shape;478;p50"/>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79" name="Google Shape;479;p50"/>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480" name="Google Shape;480;p50"/>
          <p:cNvSpPr txBox="1"/>
          <p:nvPr/>
        </p:nvSpPr>
        <p:spPr>
          <a:xfrm>
            <a:off x="1130925" y="1191025"/>
            <a:ext cx="5301600" cy="31356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Represents management to the project</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Responsible for enacting Scrum values and practices</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Removes obstruction in doing something</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Ensure that the team is fully functional and productive</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Enable close cooperation across all roles and functions</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Shield the team from external interferences</a:t>
            </a:r>
            <a:endParaRPr sz="1500">
              <a:solidFill>
                <a:srgbClr val="FFFFFF"/>
              </a:solidFill>
            </a:endParaRPr>
          </a:p>
        </p:txBody>
      </p:sp>
      <p:pic>
        <p:nvPicPr>
          <p:cNvPr id="481" name="Google Shape;481;p50"/>
          <p:cNvPicPr preferRelativeResize="0"/>
          <p:nvPr/>
        </p:nvPicPr>
        <p:blipFill>
          <a:blip r:embed="rId4">
            <a:alphaModFix/>
          </a:blip>
          <a:stretch>
            <a:fillRect/>
          </a:stretch>
        </p:blipFill>
        <p:spPr>
          <a:xfrm>
            <a:off x="6323975" y="1462675"/>
            <a:ext cx="2404125" cy="24582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 name="Shape 485"/>
        <p:cNvGrpSpPr/>
        <p:nvPr/>
      </p:nvGrpSpPr>
      <p:grpSpPr>
        <a:xfrm>
          <a:off x="0" y="0"/>
          <a:ext cx="0" cy="0"/>
          <a:chOff x="0" y="0"/>
          <a:chExt cx="0" cy="0"/>
        </a:xfrm>
      </p:grpSpPr>
      <p:pic>
        <p:nvPicPr>
          <p:cNvPr id="486" name="Google Shape;486;p51"/>
          <p:cNvPicPr preferRelativeResize="0"/>
          <p:nvPr/>
        </p:nvPicPr>
        <p:blipFill rotWithShape="1">
          <a:blip r:embed="rId3">
            <a:alphaModFix/>
          </a:blip>
          <a:srcRect b="2893" l="0" r="0" t="0"/>
          <a:stretch/>
        </p:blipFill>
        <p:spPr>
          <a:xfrm>
            <a:off x="228600" y="152400"/>
            <a:ext cx="8677674" cy="479084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0" name="Shape 490"/>
        <p:cNvGrpSpPr/>
        <p:nvPr/>
      </p:nvGrpSpPr>
      <p:grpSpPr>
        <a:xfrm>
          <a:off x="0" y="0"/>
          <a:ext cx="0" cy="0"/>
          <a:chOff x="0" y="0"/>
          <a:chExt cx="0" cy="0"/>
        </a:xfrm>
      </p:grpSpPr>
      <p:sp>
        <p:nvSpPr>
          <p:cNvPr id="491" name="Google Shape;491;p5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Team</a:t>
            </a:r>
            <a:endParaRPr sz="3000">
              <a:latin typeface="Arial"/>
              <a:ea typeface="Arial"/>
              <a:cs typeface="Arial"/>
              <a:sym typeface="Arial"/>
            </a:endParaRPr>
          </a:p>
        </p:txBody>
      </p:sp>
      <p:cxnSp>
        <p:nvCxnSpPr>
          <p:cNvPr id="492" name="Google Shape;492;p52"/>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493" name="Google Shape;493;p52"/>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494" name="Google Shape;494;p52"/>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495" name="Google Shape;495;p52"/>
          <p:cNvSpPr txBox="1"/>
          <p:nvPr/>
        </p:nvSpPr>
        <p:spPr>
          <a:xfrm>
            <a:off x="1130925" y="1038625"/>
            <a:ext cx="5762100" cy="39099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Typically 5-9 people who are self-organized</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They are Cross-Functional</a:t>
            </a:r>
            <a:endParaRPr sz="1500">
              <a:solidFill>
                <a:srgbClr val="FFFFFF"/>
              </a:solidFill>
            </a:endParaRPr>
          </a:p>
          <a:p>
            <a:pPr indent="-323850" lvl="1" marL="914400" rtl="0" algn="l">
              <a:lnSpc>
                <a:spcPct val="150000"/>
              </a:lnSpc>
              <a:spcBef>
                <a:spcPts val="1000"/>
              </a:spcBef>
              <a:spcAft>
                <a:spcPts val="0"/>
              </a:spcAft>
              <a:buClr>
                <a:srgbClr val="FFFFFF"/>
              </a:buClr>
              <a:buSzPts val="1500"/>
              <a:buChar char="○"/>
            </a:pPr>
            <a:r>
              <a:rPr lang="en" sz="1500">
                <a:solidFill>
                  <a:srgbClr val="FFFFFF"/>
                </a:solidFill>
              </a:rPr>
              <a:t>Programmers, testers, </a:t>
            </a:r>
            <a:r>
              <a:rPr lang="en" sz="1500">
                <a:solidFill>
                  <a:srgbClr val="FFFFFF"/>
                </a:solidFill>
              </a:rPr>
              <a:t>user experience</a:t>
            </a:r>
            <a:r>
              <a:rPr lang="en" sz="1500">
                <a:solidFill>
                  <a:srgbClr val="FFFFFF"/>
                </a:solidFill>
              </a:rPr>
              <a:t> designers, etc.</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Skilled in whatever is needed for the project</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Members should be full-time</a:t>
            </a:r>
            <a:endParaRPr sz="1500">
              <a:solidFill>
                <a:srgbClr val="FFFFFF"/>
              </a:solidFill>
            </a:endParaRPr>
          </a:p>
          <a:p>
            <a:pPr indent="-323850" lvl="1" marL="914400" rtl="0" algn="l">
              <a:lnSpc>
                <a:spcPct val="150000"/>
              </a:lnSpc>
              <a:spcBef>
                <a:spcPts val="1000"/>
              </a:spcBef>
              <a:spcAft>
                <a:spcPts val="0"/>
              </a:spcAft>
              <a:buClr>
                <a:srgbClr val="FFFFFF"/>
              </a:buClr>
              <a:buSzPts val="1500"/>
              <a:buChar char="○"/>
            </a:pPr>
            <a:r>
              <a:rPr lang="en" sz="1500">
                <a:solidFill>
                  <a:srgbClr val="FFFFFF"/>
                </a:solidFill>
              </a:rPr>
              <a:t>May be exceptions (e.g., database administrator)</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Scrum recognized no sub-teams in the development Team</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Membership should change only between sprints</a:t>
            </a:r>
            <a:endParaRPr sz="1500">
              <a:solidFill>
                <a:srgbClr val="FFFFFF"/>
              </a:solidFill>
            </a:endParaRPr>
          </a:p>
        </p:txBody>
      </p:sp>
      <p:pic>
        <p:nvPicPr>
          <p:cNvPr id="496" name="Google Shape;496;p52"/>
          <p:cNvPicPr preferRelativeResize="0"/>
          <p:nvPr/>
        </p:nvPicPr>
        <p:blipFill>
          <a:blip r:embed="rId4">
            <a:alphaModFix/>
          </a:blip>
          <a:stretch>
            <a:fillRect/>
          </a:stretch>
        </p:blipFill>
        <p:spPr>
          <a:xfrm>
            <a:off x="6325325" y="1155450"/>
            <a:ext cx="2487850" cy="22862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0" name="Shape 500"/>
        <p:cNvGrpSpPr/>
        <p:nvPr/>
      </p:nvGrpSpPr>
      <p:grpSpPr>
        <a:xfrm>
          <a:off x="0" y="0"/>
          <a:ext cx="0" cy="0"/>
          <a:chOff x="0" y="0"/>
          <a:chExt cx="0" cy="0"/>
        </a:xfrm>
      </p:grpSpPr>
      <p:sp>
        <p:nvSpPr>
          <p:cNvPr id="501" name="Google Shape;501;p5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Framework [ Part 2 ]</a:t>
            </a:r>
            <a:endParaRPr sz="3000">
              <a:latin typeface="Arial"/>
              <a:ea typeface="Arial"/>
              <a:cs typeface="Arial"/>
              <a:sym typeface="Arial"/>
            </a:endParaRPr>
          </a:p>
        </p:txBody>
      </p:sp>
      <p:cxnSp>
        <p:nvCxnSpPr>
          <p:cNvPr id="502" name="Google Shape;502;p53"/>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03" name="Google Shape;503;p53"/>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04" name="Google Shape;504;p53"/>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505" name="Google Shape;505;p53"/>
          <p:cNvPicPr preferRelativeResize="0"/>
          <p:nvPr/>
        </p:nvPicPr>
        <p:blipFill>
          <a:blip r:embed="rId4">
            <a:alphaModFix/>
          </a:blip>
          <a:stretch>
            <a:fillRect/>
          </a:stretch>
        </p:blipFill>
        <p:spPr>
          <a:xfrm>
            <a:off x="5284025" y="1443975"/>
            <a:ext cx="3263875" cy="1907725"/>
          </a:xfrm>
          <a:prstGeom prst="rect">
            <a:avLst/>
          </a:prstGeom>
          <a:noFill/>
          <a:ln>
            <a:noFill/>
          </a:ln>
        </p:spPr>
      </p:pic>
      <p:pic>
        <p:nvPicPr>
          <p:cNvPr id="506" name="Google Shape;506;p53"/>
          <p:cNvPicPr preferRelativeResize="0"/>
          <p:nvPr/>
        </p:nvPicPr>
        <p:blipFill>
          <a:blip r:embed="rId5">
            <a:alphaModFix/>
          </a:blip>
          <a:stretch>
            <a:fillRect/>
          </a:stretch>
        </p:blipFill>
        <p:spPr>
          <a:xfrm>
            <a:off x="444325" y="1443975"/>
            <a:ext cx="3209749" cy="1806275"/>
          </a:xfrm>
          <a:prstGeom prst="rect">
            <a:avLst/>
          </a:prstGeom>
          <a:noFill/>
          <a:ln>
            <a:noFill/>
          </a:ln>
        </p:spPr>
      </p:pic>
      <p:pic>
        <p:nvPicPr>
          <p:cNvPr id="507" name="Google Shape;507;p53"/>
          <p:cNvPicPr preferRelativeResize="0"/>
          <p:nvPr/>
        </p:nvPicPr>
        <p:blipFill>
          <a:blip r:embed="rId6">
            <a:alphaModFix/>
          </a:blip>
          <a:stretch>
            <a:fillRect/>
          </a:stretch>
        </p:blipFill>
        <p:spPr>
          <a:xfrm>
            <a:off x="2469650" y="2761475"/>
            <a:ext cx="3727850" cy="19604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sp>
        <p:nvSpPr>
          <p:cNvPr id="512" name="Google Shape;512;p5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Planning</a:t>
            </a:r>
            <a:endParaRPr sz="3000">
              <a:latin typeface="Arial"/>
              <a:ea typeface="Arial"/>
              <a:cs typeface="Arial"/>
              <a:sym typeface="Arial"/>
            </a:endParaRPr>
          </a:p>
        </p:txBody>
      </p:sp>
      <p:cxnSp>
        <p:nvCxnSpPr>
          <p:cNvPr id="513" name="Google Shape;513;p5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14" name="Google Shape;514;p54"/>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15" name="Google Shape;515;p5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516" name="Google Shape;516;p54"/>
          <p:cNvPicPr preferRelativeResize="0"/>
          <p:nvPr/>
        </p:nvPicPr>
        <p:blipFill>
          <a:blip r:embed="rId4">
            <a:alphaModFix/>
          </a:blip>
          <a:stretch>
            <a:fillRect/>
          </a:stretch>
        </p:blipFill>
        <p:spPr>
          <a:xfrm>
            <a:off x="1447800" y="1079250"/>
            <a:ext cx="6636201" cy="39588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0" name="Shape 520"/>
        <p:cNvGrpSpPr/>
        <p:nvPr/>
      </p:nvGrpSpPr>
      <p:grpSpPr>
        <a:xfrm>
          <a:off x="0" y="0"/>
          <a:ext cx="0" cy="0"/>
          <a:chOff x="0" y="0"/>
          <a:chExt cx="0" cy="0"/>
        </a:xfrm>
      </p:grpSpPr>
      <p:sp>
        <p:nvSpPr>
          <p:cNvPr id="521" name="Google Shape;521;p5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Planning</a:t>
            </a:r>
            <a:endParaRPr sz="3000">
              <a:latin typeface="Arial"/>
              <a:ea typeface="Arial"/>
              <a:cs typeface="Arial"/>
              <a:sym typeface="Arial"/>
            </a:endParaRPr>
          </a:p>
        </p:txBody>
      </p:sp>
      <p:cxnSp>
        <p:nvCxnSpPr>
          <p:cNvPr id="522" name="Google Shape;522;p5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23" name="Google Shape;523;p55"/>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24" name="Google Shape;524;p5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525" name="Google Shape;525;p55"/>
          <p:cNvSpPr txBox="1"/>
          <p:nvPr/>
        </p:nvSpPr>
        <p:spPr>
          <a:xfrm>
            <a:off x="1130925" y="1038625"/>
            <a:ext cx="5762100" cy="39099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Team selects items from the product backlog they can commit to completing</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Sprint backlog is created</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Tasks are identified and each is estimated (1-16 hours)</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Collaboratively, not done alone by the ScrumMaster</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High-level design is considered</a:t>
            </a:r>
            <a:endParaRPr sz="1500">
              <a:solidFill>
                <a:srgbClr val="FFFFFF"/>
              </a:solidFill>
            </a:endParaRPr>
          </a:p>
        </p:txBody>
      </p:sp>
      <p:sp>
        <p:nvSpPr>
          <p:cNvPr id="526" name="Google Shape;526;p55"/>
          <p:cNvSpPr/>
          <p:nvPr/>
        </p:nvSpPr>
        <p:spPr>
          <a:xfrm>
            <a:off x="4398225" y="3447625"/>
            <a:ext cx="3254100" cy="1500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a:t>Code the middle tier (8 hours)</a:t>
            </a:r>
            <a:endParaRPr/>
          </a:p>
          <a:p>
            <a:pPr indent="-317500" lvl="0" marL="457200" rtl="0" algn="l">
              <a:spcBef>
                <a:spcPts val="0"/>
              </a:spcBef>
              <a:spcAft>
                <a:spcPts val="0"/>
              </a:spcAft>
              <a:buSzPts val="1400"/>
              <a:buChar char="●"/>
            </a:pPr>
            <a:r>
              <a:rPr lang="en"/>
              <a:t>Code the user interface (4)</a:t>
            </a:r>
            <a:endParaRPr/>
          </a:p>
          <a:p>
            <a:pPr indent="-317500" lvl="0" marL="457200" rtl="0" algn="l">
              <a:spcBef>
                <a:spcPts val="0"/>
              </a:spcBef>
              <a:spcAft>
                <a:spcPts val="0"/>
              </a:spcAft>
              <a:buSzPts val="1400"/>
              <a:buChar char="●"/>
            </a:pPr>
            <a:r>
              <a:rPr lang="en"/>
              <a:t>Write test fixtures (4)</a:t>
            </a:r>
            <a:endParaRPr/>
          </a:p>
          <a:p>
            <a:pPr indent="-317500" lvl="0" marL="457200" rtl="0" algn="l">
              <a:spcBef>
                <a:spcPts val="0"/>
              </a:spcBef>
              <a:spcAft>
                <a:spcPts val="0"/>
              </a:spcAft>
              <a:buSzPts val="1400"/>
              <a:buChar char="●"/>
            </a:pPr>
            <a:r>
              <a:rPr lang="en"/>
              <a:t>Code the foo class (6)</a:t>
            </a:r>
            <a:endParaRPr/>
          </a:p>
          <a:p>
            <a:pPr indent="-317500" lvl="0" marL="457200" rtl="0" algn="l">
              <a:spcBef>
                <a:spcPts val="0"/>
              </a:spcBef>
              <a:spcAft>
                <a:spcPts val="0"/>
              </a:spcAft>
              <a:buSzPts val="1400"/>
              <a:buChar char="●"/>
            </a:pPr>
            <a:r>
              <a:rPr lang="en"/>
              <a:t>Update performance tests (4)</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0" name="Shape 530"/>
        <p:cNvGrpSpPr/>
        <p:nvPr/>
      </p:nvGrpSpPr>
      <p:grpSpPr>
        <a:xfrm>
          <a:off x="0" y="0"/>
          <a:ext cx="0" cy="0"/>
          <a:chOff x="0" y="0"/>
          <a:chExt cx="0" cy="0"/>
        </a:xfrm>
      </p:grpSpPr>
      <p:sp>
        <p:nvSpPr>
          <p:cNvPr id="531" name="Google Shape;531;p5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Planning</a:t>
            </a:r>
            <a:endParaRPr sz="3000">
              <a:latin typeface="Arial"/>
              <a:ea typeface="Arial"/>
              <a:cs typeface="Arial"/>
              <a:sym typeface="Arial"/>
            </a:endParaRPr>
          </a:p>
        </p:txBody>
      </p:sp>
      <p:cxnSp>
        <p:nvCxnSpPr>
          <p:cNvPr id="532" name="Google Shape;532;p5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33" name="Google Shape;533;p5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34" name="Google Shape;534;p5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535" name="Google Shape;535;p56"/>
          <p:cNvPicPr preferRelativeResize="0"/>
          <p:nvPr/>
        </p:nvPicPr>
        <p:blipFill>
          <a:blip r:embed="rId4">
            <a:alphaModFix/>
          </a:blip>
          <a:stretch>
            <a:fillRect/>
          </a:stretch>
        </p:blipFill>
        <p:spPr>
          <a:xfrm>
            <a:off x="1344475" y="1143600"/>
            <a:ext cx="6263076" cy="36947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9" name="Shape 539"/>
        <p:cNvGrpSpPr/>
        <p:nvPr/>
      </p:nvGrpSpPr>
      <p:grpSpPr>
        <a:xfrm>
          <a:off x="0" y="0"/>
          <a:ext cx="0" cy="0"/>
          <a:chOff x="0" y="0"/>
          <a:chExt cx="0" cy="0"/>
        </a:xfrm>
      </p:grpSpPr>
      <p:sp>
        <p:nvSpPr>
          <p:cNvPr id="540" name="Google Shape;540;p5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Daily Scrum</a:t>
            </a:r>
            <a:endParaRPr sz="3000">
              <a:latin typeface="Arial"/>
              <a:ea typeface="Arial"/>
              <a:cs typeface="Arial"/>
              <a:sym typeface="Arial"/>
            </a:endParaRPr>
          </a:p>
        </p:txBody>
      </p:sp>
      <p:cxnSp>
        <p:nvCxnSpPr>
          <p:cNvPr id="541" name="Google Shape;541;p5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42" name="Google Shape;542;p5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43" name="Google Shape;543;p5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544" name="Google Shape;544;p57"/>
          <p:cNvSpPr txBox="1"/>
          <p:nvPr/>
        </p:nvSpPr>
        <p:spPr>
          <a:xfrm>
            <a:off x="1130925" y="1038625"/>
            <a:ext cx="6437400" cy="39099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1000"/>
              </a:spcBef>
              <a:spcAft>
                <a:spcPts val="0"/>
              </a:spcAft>
              <a:buClr>
                <a:srgbClr val="FFFFFF"/>
              </a:buClr>
              <a:buSzPts val="1500"/>
              <a:buChar char="●"/>
            </a:pPr>
            <a:r>
              <a:rPr lang="en" sz="1500">
                <a:solidFill>
                  <a:schemeClr val="lt1"/>
                </a:solidFill>
              </a:rPr>
              <a:t>Daily Activity Tracking</a:t>
            </a:r>
            <a:endParaRPr sz="1500">
              <a:solidFill>
                <a:schemeClr val="lt1"/>
              </a:solidFill>
            </a:endParaRPr>
          </a:p>
          <a:p>
            <a:pPr indent="-323850" lvl="0" marL="457200" rtl="0" algn="l">
              <a:lnSpc>
                <a:spcPct val="150000"/>
              </a:lnSpc>
              <a:spcBef>
                <a:spcPts val="1000"/>
              </a:spcBef>
              <a:spcAft>
                <a:spcPts val="0"/>
              </a:spcAft>
              <a:buClr>
                <a:schemeClr val="lt1"/>
              </a:buClr>
              <a:buSzPts val="1500"/>
              <a:buChar char="●"/>
            </a:pPr>
            <a:r>
              <a:rPr lang="en" sz="1500">
                <a:solidFill>
                  <a:schemeClr val="lt1"/>
                </a:solidFill>
              </a:rPr>
              <a:t>Quick Problem Solution</a:t>
            </a:r>
            <a:endParaRPr sz="1500">
              <a:solidFill>
                <a:schemeClr val="lt1"/>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Daily 15-minutes Stand-up</a:t>
            </a:r>
            <a:endParaRPr sz="1500">
              <a:solidFill>
                <a:srgbClr val="FFFFFF"/>
              </a:solidFill>
            </a:endParaRPr>
          </a:p>
          <a:p>
            <a:pPr indent="-323850" lvl="0" marL="457200" rtl="0" algn="l">
              <a:lnSpc>
                <a:spcPct val="150000"/>
              </a:lnSpc>
              <a:spcBef>
                <a:spcPts val="1000"/>
              </a:spcBef>
              <a:spcAft>
                <a:spcPts val="0"/>
              </a:spcAft>
              <a:buClr>
                <a:schemeClr val="lt1"/>
              </a:buClr>
              <a:buSzPts val="1500"/>
              <a:buChar char="●"/>
            </a:pPr>
            <a:r>
              <a:rPr lang="en" sz="1500">
                <a:solidFill>
                  <a:schemeClr val="lt1"/>
                </a:solidFill>
              </a:rPr>
              <a:t>Project Current Status Analysis</a:t>
            </a:r>
            <a:endParaRPr sz="1500">
              <a:solidFill>
                <a:schemeClr val="lt1"/>
              </a:solidFill>
            </a:endParaRPr>
          </a:p>
          <a:p>
            <a:pPr indent="-323850" lvl="0" marL="457200" rtl="0" algn="l">
              <a:lnSpc>
                <a:spcPct val="150000"/>
              </a:lnSpc>
              <a:spcBef>
                <a:spcPts val="1000"/>
              </a:spcBef>
              <a:spcAft>
                <a:spcPts val="0"/>
              </a:spcAft>
              <a:buClr>
                <a:schemeClr val="lt1"/>
              </a:buClr>
              <a:buSzPts val="1500"/>
              <a:buChar char="●"/>
            </a:pPr>
            <a:r>
              <a:rPr lang="en" sz="1500">
                <a:solidFill>
                  <a:schemeClr val="lt1"/>
                </a:solidFill>
              </a:rPr>
              <a:t>Helps avoid other unnecessary meetings</a:t>
            </a:r>
            <a:endParaRPr sz="1500">
              <a:solidFill>
                <a:srgbClr val="FFFFFF"/>
              </a:solidFill>
            </a:endParaRPr>
          </a:p>
          <a:p>
            <a:pPr indent="-323850" lvl="0" marL="457200" rtl="0" algn="l">
              <a:lnSpc>
                <a:spcPct val="150000"/>
              </a:lnSpc>
              <a:spcBef>
                <a:spcPts val="1000"/>
              </a:spcBef>
              <a:spcAft>
                <a:spcPts val="0"/>
              </a:spcAft>
              <a:buClr>
                <a:srgbClr val="FFFFFF"/>
              </a:buClr>
              <a:buSzPts val="1500"/>
              <a:buChar char="●"/>
            </a:pPr>
            <a:r>
              <a:rPr lang="en" sz="1500">
                <a:solidFill>
                  <a:srgbClr val="FFFFFF"/>
                </a:solidFill>
              </a:rPr>
              <a:t>Not for problem solving</a:t>
            </a:r>
            <a:endParaRPr sz="1500">
              <a:solidFill>
                <a:srgbClr val="FFFFFF"/>
              </a:solidFill>
            </a:endParaRPr>
          </a:p>
          <a:p>
            <a:pPr indent="-323850" lvl="1" marL="914400" rtl="0" algn="l">
              <a:lnSpc>
                <a:spcPct val="150000"/>
              </a:lnSpc>
              <a:spcBef>
                <a:spcPts val="1000"/>
              </a:spcBef>
              <a:spcAft>
                <a:spcPts val="0"/>
              </a:spcAft>
              <a:buClr>
                <a:srgbClr val="FFFFFF"/>
              </a:buClr>
              <a:buSzPts val="1500"/>
              <a:buChar char="○"/>
            </a:pPr>
            <a:r>
              <a:rPr lang="en" sz="1500">
                <a:solidFill>
                  <a:srgbClr val="FFFFFF"/>
                </a:solidFill>
              </a:rPr>
              <a:t>Whole world is invited</a:t>
            </a:r>
            <a:endParaRPr sz="1500">
              <a:solidFill>
                <a:srgbClr val="FFFFFF"/>
              </a:solidFill>
            </a:endParaRPr>
          </a:p>
          <a:p>
            <a:pPr indent="-323850" lvl="1" marL="914400" rtl="0" algn="l">
              <a:lnSpc>
                <a:spcPct val="150000"/>
              </a:lnSpc>
              <a:spcBef>
                <a:spcPts val="1000"/>
              </a:spcBef>
              <a:spcAft>
                <a:spcPts val="0"/>
              </a:spcAft>
              <a:buClr>
                <a:srgbClr val="FFFFFF"/>
              </a:buClr>
              <a:buSzPts val="1500"/>
              <a:buChar char="○"/>
            </a:pPr>
            <a:r>
              <a:rPr lang="en" sz="1500">
                <a:solidFill>
                  <a:srgbClr val="FFFFFF"/>
                </a:solidFill>
              </a:rPr>
              <a:t>Only team members, ScrumMaster, product owner, can talk</a:t>
            </a:r>
            <a:endParaRPr sz="1500">
              <a:solidFill>
                <a:srgbClr val="FFFFFF"/>
              </a:solidFill>
            </a:endParaRPr>
          </a:p>
        </p:txBody>
      </p:sp>
      <p:pic>
        <p:nvPicPr>
          <p:cNvPr id="545" name="Google Shape;545;p57"/>
          <p:cNvPicPr preferRelativeResize="0"/>
          <p:nvPr/>
        </p:nvPicPr>
        <p:blipFill>
          <a:blip r:embed="rId4">
            <a:alphaModFix/>
          </a:blip>
          <a:stretch>
            <a:fillRect/>
          </a:stretch>
        </p:blipFill>
        <p:spPr>
          <a:xfrm>
            <a:off x="4412825" y="499700"/>
            <a:ext cx="3798100" cy="1974300"/>
          </a:xfrm>
          <a:prstGeom prst="rect">
            <a:avLst/>
          </a:prstGeom>
          <a:noFill/>
          <a:ln>
            <a:noFill/>
          </a:ln>
        </p:spPr>
      </p:pic>
      <p:pic>
        <p:nvPicPr>
          <p:cNvPr id="546" name="Google Shape;546;p57"/>
          <p:cNvPicPr preferRelativeResize="0"/>
          <p:nvPr/>
        </p:nvPicPr>
        <p:blipFill>
          <a:blip r:embed="rId5">
            <a:alphaModFix/>
          </a:blip>
          <a:stretch>
            <a:fillRect/>
          </a:stretch>
        </p:blipFill>
        <p:spPr>
          <a:xfrm>
            <a:off x="5349250" y="2606700"/>
            <a:ext cx="3426152" cy="175890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sp>
        <p:nvSpPr>
          <p:cNvPr id="551" name="Google Shape;551;p5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Everyone answers 3 questions</a:t>
            </a:r>
            <a:endParaRPr sz="3000">
              <a:latin typeface="Arial"/>
              <a:ea typeface="Arial"/>
              <a:cs typeface="Arial"/>
              <a:sym typeface="Arial"/>
            </a:endParaRPr>
          </a:p>
        </p:txBody>
      </p:sp>
      <p:cxnSp>
        <p:nvCxnSpPr>
          <p:cNvPr id="552" name="Google Shape;552;p58"/>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53" name="Google Shape;553;p58"/>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54" name="Google Shape;554;p5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555" name="Google Shape;555;p58"/>
          <p:cNvSpPr txBox="1"/>
          <p:nvPr/>
        </p:nvSpPr>
        <p:spPr>
          <a:xfrm>
            <a:off x="1130925" y="1038625"/>
            <a:ext cx="6741900" cy="39099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1000"/>
              </a:spcBef>
              <a:spcAft>
                <a:spcPts val="0"/>
              </a:spcAft>
              <a:buClr>
                <a:srgbClr val="FFFFFF"/>
              </a:buClr>
              <a:buSzPts val="1500"/>
              <a:buChar char="●"/>
            </a:pPr>
            <a:r>
              <a:rPr lang="en" sz="1500">
                <a:solidFill>
                  <a:schemeClr val="lt1"/>
                </a:solidFill>
              </a:rPr>
              <a:t>These are not status for the ScrumMaster</a:t>
            </a:r>
            <a:endParaRPr sz="1500">
              <a:solidFill>
                <a:schemeClr val="lt1"/>
              </a:solidFill>
            </a:endParaRPr>
          </a:p>
          <a:p>
            <a:pPr indent="-323850" lvl="1" marL="914400" rtl="0" algn="l">
              <a:lnSpc>
                <a:spcPct val="150000"/>
              </a:lnSpc>
              <a:spcBef>
                <a:spcPts val="1000"/>
              </a:spcBef>
              <a:spcAft>
                <a:spcPts val="0"/>
              </a:spcAft>
              <a:buClr>
                <a:srgbClr val="FFFFFF"/>
              </a:buClr>
              <a:buSzPts val="1500"/>
              <a:buChar char="○"/>
            </a:pPr>
            <a:r>
              <a:rPr lang="en" sz="1500">
                <a:solidFill>
                  <a:schemeClr val="lt1"/>
                </a:solidFill>
              </a:rPr>
              <a:t>They are just team member’s commitments in front of other peers</a:t>
            </a:r>
            <a:endParaRPr sz="1500">
              <a:solidFill>
                <a:schemeClr val="lt1"/>
              </a:solidFill>
            </a:endParaRPr>
          </a:p>
        </p:txBody>
      </p:sp>
      <p:pic>
        <p:nvPicPr>
          <p:cNvPr id="556" name="Google Shape;556;p58"/>
          <p:cNvPicPr preferRelativeResize="0"/>
          <p:nvPr/>
        </p:nvPicPr>
        <p:blipFill>
          <a:blip r:embed="rId4">
            <a:alphaModFix/>
          </a:blip>
          <a:stretch>
            <a:fillRect/>
          </a:stretch>
        </p:blipFill>
        <p:spPr>
          <a:xfrm>
            <a:off x="2620150" y="1992300"/>
            <a:ext cx="4119675" cy="277272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sp>
        <p:nvSpPr>
          <p:cNvPr id="561" name="Google Shape;561;p5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Sprint Review</a:t>
            </a:r>
            <a:endParaRPr sz="3000">
              <a:latin typeface="Arial"/>
              <a:ea typeface="Arial"/>
              <a:cs typeface="Arial"/>
              <a:sym typeface="Arial"/>
            </a:endParaRPr>
          </a:p>
        </p:txBody>
      </p:sp>
      <p:cxnSp>
        <p:nvCxnSpPr>
          <p:cNvPr id="562" name="Google Shape;562;p59"/>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63" name="Google Shape;563;p59"/>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64" name="Google Shape;564;p59"/>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565" name="Google Shape;565;p59"/>
          <p:cNvSpPr txBox="1"/>
          <p:nvPr/>
        </p:nvSpPr>
        <p:spPr>
          <a:xfrm>
            <a:off x="11309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rgbClr val="FFFFFF"/>
              </a:buClr>
              <a:buSzPts val="1500"/>
              <a:buChar char="●"/>
            </a:pPr>
            <a:r>
              <a:rPr lang="en" sz="1500">
                <a:solidFill>
                  <a:schemeClr val="lt1"/>
                </a:solidFill>
              </a:rPr>
              <a:t>Team presents what it accomplished during the sprint</a:t>
            </a:r>
            <a:endParaRPr sz="1500">
              <a:solidFill>
                <a:schemeClr val="lt1"/>
              </a:solidFill>
            </a:endParaRPr>
          </a:p>
          <a:p>
            <a:pPr indent="-323850" lvl="0" marL="457200" marR="0" rtl="0" algn="l">
              <a:lnSpc>
                <a:spcPct val="150000"/>
              </a:lnSpc>
              <a:spcBef>
                <a:spcPts val="1000"/>
              </a:spcBef>
              <a:spcAft>
                <a:spcPts val="0"/>
              </a:spcAft>
              <a:buClr>
                <a:srgbClr val="FFFFFF"/>
              </a:buClr>
              <a:buSzPts val="1500"/>
              <a:buChar char="●"/>
            </a:pPr>
            <a:r>
              <a:rPr lang="en" sz="1500">
                <a:solidFill>
                  <a:schemeClr val="lt1"/>
                </a:solidFill>
              </a:rPr>
              <a:t>Typically takes the form of a demo of new features or underlying architecture</a:t>
            </a:r>
            <a:endParaRPr sz="1500">
              <a:solidFill>
                <a:schemeClr val="lt1"/>
              </a:solidFill>
            </a:endParaRPr>
          </a:p>
          <a:p>
            <a:pPr indent="-323850" lvl="0" marL="457200" marR="0" rtl="0" algn="l">
              <a:lnSpc>
                <a:spcPct val="150000"/>
              </a:lnSpc>
              <a:spcBef>
                <a:spcPts val="1000"/>
              </a:spcBef>
              <a:spcAft>
                <a:spcPts val="0"/>
              </a:spcAft>
              <a:buClr>
                <a:srgbClr val="FFFFFF"/>
              </a:buClr>
              <a:buSzPts val="1500"/>
              <a:buChar char="●"/>
            </a:pPr>
            <a:r>
              <a:rPr lang="en" sz="1500">
                <a:solidFill>
                  <a:schemeClr val="lt1"/>
                </a:solidFill>
              </a:rPr>
              <a:t>Informal Meeting</a:t>
            </a:r>
            <a:endParaRPr sz="1500">
              <a:solidFill>
                <a:schemeClr val="lt1"/>
              </a:solidFill>
            </a:endParaRPr>
          </a:p>
          <a:p>
            <a:pPr indent="-323850" lvl="1" marL="914400" marR="0" rtl="0" algn="l">
              <a:lnSpc>
                <a:spcPct val="150000"/>
              </a:lnSpc>
              <a:spcBef>
                <a:spcPts val="1000"/>
              </a:spcBef>
              <a:spcAft>
                <a:spcPts val="0"/>
              </a:spcAft>
              <a:buClr>
                <a:srgbClr val="FFFFFF"/>
              </a:buClr>
              <a:buSzPts val="1500"/>
              <a:buChar char="○"/>
            </a:pPr>
            <a:r>
              <a:rPr lang="en" sz="1500">
                <a:solidFill>
                  <a:schemeClr val="lt1"/>
                </a:solidFill>
              </a:rPr>
              <a:t>2-hour prep time rule</a:t>
            </a:r>
            <a:endParaRPr sz="1500">
              <a:solidFill>
                <a:schemeClr val="lt1"/>
              </a:solidFill>
            </a:endParaRPr>
          </a:p>
          <a:p>
            <a:pPr indent="-323850" lvl="1" marL="914400" marR="0" rtl="0" algn="l">
              <a:lnSpc>
                <a:spcPct val="150000"/>
              </a:lnSpc>
              <a:spcBef>
                <a:spcPts val="1000"/>
              </a:spcBef>
              <a:spcAft>
                <a:spcPts val="0"/>
              </a:spcAft>
              <a:buClr>
                <a:srgbClr val="FFFFFF"/>
              </a:buClr>
              <a:buSzPts val="1500"/>
              <a:buChar char="○"/>
            </a:pPr>
            <a:r>
              <a:rPr lang="en" sz="1500">
                <a:solidFill>
                  <a:schemeClr val="lt1"/>
                </a:solidFill>
              </a:rPr>
              <a:t>No slides</a:t>
            </a:r>
            <a:endParaRPr sz="1500">
              <a:solidFill>
                <a:schemeClr val="lt1"/>
              </a:solidFill>
            </a:endParaRPr>
          </a:p>
          <a:p>
            <a:pPr indent="-323850" lvl="0" marL="457200" marR="0" rtl="0" algn="l">
              <a:lnSpc>
                <a:spcPct val="150000"/>
              </a:lnSpc>
              <a:spcBef>
                <a:spcPts val="1000"/>
              </a:spcBef>
              <a:spcAft>
                <a:spcPts val="0"/>
              </a:spcAft>
              <a:buClr>
                <a:srgbClr val="FFFFFF"/>
              </a:buClr>
              <a:buSzPts val="1500"/>
              <a:buChar char="●"/>
            </a:pPr>
            <a:r>
              <a:rPr lang="en" sz="1500">
                <a:solidFill>
                  <a:schemeClr val="lt1"/>
                </a:solidFill>
              </a:rPr>
              <a:t>Whole team participates</a:t>
            </a:r>
            <a:endParaRPr sz="1500">
              <a:solidFill>
                <a:schemeClr val="lt1"/>
              </a:solidFill>
            </a:endParaRPr>
          </a:p>
          <a:p>
            <a:pPr indent="-323850" lvl="0" marL="457200" marR="0" rtl="0" algn="l">
              <a:lnSpc>
                <a:spcPct val="150000"/>
              </a:lnSpc>
              <a:spcBef>
                <a:spcPts val="1000"/>
              </a:spcBef>
              <a:spcAft>
                <a:spcPts val="0"/>
              </a:spcAft>
              <a:buClr>
                <a:srgbClr val="FFFFFF"/>
              </a:buClr>
              <a:buSzPts val="1500"/>
              <a:buChar char="●"/>
            </a:pPr>
            <a:r>
              <a:rPr lang="en" sz="1500">
                <a:solidFill>
                  <a:schemeClr val="lt1"/>
                </a:solidFill>
              </a:rPr>
              <a:t>Invite the world</a:t>
            </a:r>
            <a:endParaRPr sz="1500">
              <a:solidFill>
                <a:schemeClr val="lt1"/>
              </a:solidFill>
            </a:endParaRPr>
          </a:p>
        </p:txBody>
      </p:sp>
      <p:pic>
        <p:nvPicPr>
          <p:cNvPr id="566" name="Google Shape;566;p59"/>
          <p:cNvPicPr preferRelativeResize="0"/>
          <p:nvPr/>
        </p:nvPicPr>
        <p:blipFill>
          <a:blip r:embed="rId4">
            <a:alphaModFix/>
          </a:blip>
          <a:stretch>
            <a:fillRect/>
          </a:stretch>
        </p:blipFill>
        <p:spPr>
          <a:xfrm>
            <a:off x="4079050" y="2060125"/>
            <a:ext cx="2781300" cy="1866900"/>
          </a:xfrm>
          <a:prstGeom prst="rect">
            <a:avLst/>
          </a:prstGeom>
          <a:noFill/>
          <a:ln>
            <a:noFill/>
          </a:ln>
        </p:spPr>
      </p:pic>
      <p:pic>
        <p:nvPicPr>
          <p:cNvPr id="567" name="Google Shape;567;p59"/>
          <p:cNvPicPr preferRelativeResize="0"/>
          <p:nvPr/>
        </p:nvPicPr>
        <p:blipFill>
          <a:blip r:embed="rId5">
            <a:alphaModFix/>
          </a:blip>
          <a:stretch>
            <a:fillRect/>
          </a:stretch>
        </p:blipFill>
        <p:spPr>
          <a:xfrm>
            <a:off x="6182138" y="2380963"/>
            <a:ext cx="2790825" cy="18573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1" name="Shape 571"/>
        <p:cNvGrpSpPr/>
        <p:nvPr/>
      </p:nvGrpSpPr>
      <p:grpSpPr>
        <a:xfrm>
          <a:off x="0" y="0"/>
          <a:ext cx="0" cy="0"/>
          <a:chOff x="0" y="0"/>
          <a:chExt cx="0" cy="0"/>
        </a:xfrm>
      </p:grpSpPr>
      <p:sp>
        <p:nvSpPr>
          <p:cNvPr id="572" name="Google Shape;572;p6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Retrospective</a:t>
            </a:r>
            <a:endParaRPr sz="3000">
              <a:latin typeface="Arial"/>
              <a:ea typeface="Arial"/>
              <a:cs typeface="Arial"/>
              <a:sym typeface="Arial"/>
            </a:endParaRPr>
          </a:p>
        </p:txBody>
      </p:sp>
      <p:cxnSp>
        <p:nvCxnSpPr>
          <p:cNvPr id="573" name="Google Shape;573;p60"/>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74" name="Google Shape;574;p60"/>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75" name="Google Shape;575;p60"/>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576" name="Google Shape;576;p60"/>
          <p:cNvSpPr txBox="1"/>
          <p:nvPr/>
        </p:nvSpPr>
        <p:spPr>
          <a:xfrm>
            <a:off x="11309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Periodically take a look at what is and is not working</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Typically 15–30 minutes</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Done after every sprint</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Whole team participates</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ScrumMaster</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Product owner</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Team</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Possibly customers and others</a:t>
            </a:r>
            <a:endParaRPr sz="1500">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0" name="Shape 580"/>
        <p:cNvGrpSpPr/>
        <p:nvPr/>
      </p:nvGrpSpPr>
      <p:grpSpPr>
        <a:xfrm>
          <a:off x="0" y="0"/>
          <a:ext cx="0" cy="0"/>
          <a:chOff x="0" y="0"/>
          <a:chExt cx="0" cy="0"/>
        </a:xfrm>
      </p:grpSpPr>
      <p:sp>
        <p:nvSpPr>
          <p:cNvPr id="581" name="Google Shape;581;p6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Retrospective</a:t>
            </a:r>
            <a:endParaRPr sz="3000">
              <a:latin typeface="Arial"/>
              <a:ea typeface="Arial"/>
              <a:cs typeface="Arial"/>
              <a:sym typeface="Arial"/>
            </a:endParaRPr>
          </a:p>
        </p:txBody>
      </p:sp>
      <p:cxnSp>
        <p:nvCxnSpPr>
          <p:cNvPr id="582" name="Google Shape;582;p61"/>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83" name="Google Shape;583;p61"/>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84" name="Google Shape;584;p61"/>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585" name="Google Shape;585;p61"/>
          <p:cNvSpPr txBox="1"/>
          <p:nvPr/>
        </p:nvSpPr>
        <p:spPr>
          <a:xfrm>
            <a:off x="11309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Whole team gathers and discusses what they’d like to :</a:t>
            </a:r>
            <a:endParaRPr sz="1500">
              <a:solidFill>
                <a:schemeClr val="lt1"/>
              </a:solidFill>
            </a:endParaRPr>
          </a:p>
        </p:txBody>
      </p:sp>
      <p:pic>
        <p:nvPicPr>
          <p:cNvPr id="586" name="Google Shape;586;p61"/>
          <p:cNvPicPr preferRelativeResize="0"/>
          <p:nvPr/>
        </p:nvPicPr>
        <p:blipFill>
          <a:blip r:embed="rId4">
            <a:alphaModFix/>
          </a:blip>
          <a:stretch>
            <a:fillRect/>
          </a:stretch>
        </p:blipFill>
        <p:spPr>
          <a:xfrm>
            <a:off x="1675612" y="1676800"/>
            <a:ext cx="5032024" cy="287545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0" name="Shape 590"/>
        <p:cNvGrpSpPr/>
        <p:nvPr/>
      </p:nvGrpSpPr>
      <p:grpSpPr>
        <a:xfrm>
          <a:off x="0" y="0"/>
          <a:ext cx="0" cy="0"/>
          <a:chOff x="0" y="0"/>
          <a:chExt cx="0" cy="0"/>
        </a:xfrm>
      </p:grpSpPr>
      <p:sp>
        <p:nvSpPr>
          <p:cNvPr id="591" name="Google Shape;591;p6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Framework [ Part 3 ]</a:t>
            </a:r>
            <a:endParaRPr sz="3000">
              <a:latin typeface="Arial"/>
              <a:ea typeface="Arial"/>
              <a:cs typeface="Arial"/>
              <a:sym typeface="Arial"/>
            </a:endParaRPr>
          </a:p>
        </p:txBody>
      </p:sp>
      <p:cxnSp>
        <p:nvCxnSpPr>
          <p:cNvPr id="592" name="Google Shape;592;p62"/>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593" name="Google Shape;593;p62"/>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594" name="Google Shape;594;p62"/>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595" name="Google Shape;595;p62"/>
          <p:cNvPicPr preferRelativeResize="0"/>
          <p:nvPr/>
        </p:nvPicPr>
        <p:blipFill>
          <a:blip r:embed="rId4">
            <a:alphaModFix/>
          </a:blip>
          <a:stretch>
            <a:fillRect/>
          </a:stretch>
        </p:blipFill>
        <p:spPr>
          <a:xfrm>
            <a:off x="444325" y="1443975"/>
            <a:ext cx="3209749" cy="1806275"/>
          </a:xfrm>
          <a:prstGeom prst="rect">
            <a:avLst/>
          </a:prstGeom>
          <a:noFill/>
          <a:ln>
            <a:noFill/>
          </a:ln>
        </p:spPr>
      </p:pic>
      <p:pic>
        <p:nvPicPr>
          <p:cNvPr id="596" name="Google Shape;596;p62"/>
          <p:cNvPicPr preferRelativeResize="0"/>
          <p:nvPr/>
        </p:nvPicPr>
        <p:blipFill>
          <a:blip r:embed="rId5">
            <a:alphaModFix/>
          </a:blip>
          <a:stretch>
            <a:fillRect/>
          </a:stretch>
        </p:blipFill>
        <p:spPr>
          <a:xfrm>
            <a:off x="3051950" y="2893900"/>
            <a:ext cx="3268125" cy="1932225"/>
          </a:xfrm>
          <a:prstGeom prst="rect">
            <a:avLst/>
          </a:prstGeom>
          <a:noFill/>
          <a:ln>
            <a:noFill/>
          </a:ln>
        </p:spPr>
      </p:pic>
      <p:pic>
        <p:nvPicPr>
          <p:cNvPr id="597" name="Google Shape;597;p62"/>
          <p:cNvPicPr preferRelativeResize="0"/>
          <p:nvPr/>
        </p:nvPicPr>
        <p:blipFill>
          <a:blip r:embed="rId6">
            <a:alphaModFix/>
          </a:blip>
          <a:stretch>
            <a:fillRect/>
          </a:stretch>
        </p:blipFill>
        <p:spPr>
          <a:xfrm>
            <a:off x="5308775" y="1536450"/>
            <a:ext cx="3621775" cy="190143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1" name="Shape 601"/>
        <p:cNvGrpSpPr/>
        <p:nvPr/>
      </p:nvGrpSpPr>
      <p:grpSpPr>
        <a:xfrm>
          <a:off x="0" y="0"/>
          <a:ext cx="0" cy="0"/>
          <a:chOff x="0" y="0"/>
          <a:chExt cx="0" cy="0"/>
        </a:xfrm>
      </p:grpSpPr>
      <p:sp>
        <p:nvSpPr>
          <p:cNvPr id="602" name="Google Shape;602;p6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Product Backlog</a:t>
            </a:r>
            <a:endParaRPr sz="3000">
              <a:latin typeface="Arial"/>
              <a:ea typeface="Arial"/>
              <a:cs typeface="Arial"/>
              <a:sym typeface="Arial"/>
            </a:endParaRPr>
          </a:p>
        </p:txBody>
      </p:sp>
      <p:cxnSp>
        <p:nvCxnSpPr>
          <p:cNvPr id="603" name="Google Shape;603;p63"/>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04" name="Google Shape;604;p63"/>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05" name="Google Shape;605;p63"/>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606" name="Google Shape;606;p63"/>
          <p:cNvSpPr txBox="1"/>
          <p:nvPr/>
        </p:nvSpPr>
        <p:spPr>
          <a:xfrm>
            <a:off x="11309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The requirements</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A list of all desired work on the project</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Ideally expressed such that each item has value to the users or customers of the product </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Prioritized by the product owner</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Reprioritized at the start of each sprint</a:t>
            </a:r>
            <a:endParaRPr sz="1500">
              <a:solidFill>
                <a:schemeClr val="lt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0" name="Shape 610"/>
        <p:cNvGrpSpPr/>
        <p:nvPr/>
      </p:nvGrpSpPr>
      <p:grpSpPr>
        <a:xfrm>
          <a:off x="0" y="0"/>
          <a:ext cx="0" cy="0"/>
          <a:chOff x="0" y="0"/>
          <a:chExt cx="0" cy="0"/>
        </a:xfrm>
      </p:grpSpPr>
      <p:sp>
        <p:nvSpPr>
          <p:cNvPr id="611" name="Google Shape;611;p6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Product Backlog Example</a:t>
            </a:r>
            <a:endParaRPr sz="3000">
              <a:latin typeface="Arial"/>
              <a:ea typeface="Arial"/>
              <a:cs typeface="Arial"/>
              <a:sym typeface="Arial"/>
            </a:endParaRPr>
          </a:p>
        </p:txBody>
      </p:sp>
      <p:cxnSp>
        <p:nvCxnSpPr>
          <p:cNvPr id="612" name="Google Shape;612;p6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13" name="Google Shape;613;p64"/>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14" name="Google Shape;614;p6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615" name="Google Shape;615;p64"/>
          <p:cNvPicPr preferRelativeResize="0"/>
          <p:nvPr/>
        </p:nvPicPr>
        <p:blipFill>
          <a:blip r:embed="rId4">
            <a:alphaModFix/>
          </a:blip>
          <a:stretch>
            <a:fillRect/>
          </a:stretch>
        </p:blipFill>
        <p:spPr>
          <a:xfrm>
            <a:off x="1359525" y="1175650"/>
            <a:ext cx="6271750" cy="36627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9" name="Shape 619"/>
        <p:cNvGrpSpPr/>
        <p:nvPr/>
      </p:nvGrpSpPr>
      <p:grpSpPr>
        <a:xfrm>
          <a:off x="0" y="0"/>
          <a:ext cx="0" cy="0"/>
          <a:chOff x="0" y="0"/>
          <a:chExt cx="0" cy="0"/>
        </a:xfrm>
      </p:grpSpPr>
      <p:sp>
        <p:nvSpPr>
          <p:cNvPr id="620" name="Google Shape;620;p6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The Sprint Goal</a:t>
            </a:r>
            <a:endParaRPr sz="3000">
              <a:latin typeface="Arial"/>
              <a:ea typeface="Arial"/>
              <a:cs typeface="Arial"/>
              <a:sym typeface="Arial"/>
            </a:endParaRPr>
          </a:p>
        </p:txBody>
      </p:sp>
      <p:cxnSp>
        <p:nvCxnSpPr>
          <p:cNvPr id="621" name="Google Shape;621;p6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22" name="Google Shape;622;p65"/>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23" name="Google Shape;623;p6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624" name="Google Shape;624;p65"/>
          <p:cNvSpPr txBox="1"/>
          <p:nvPr/>
        </p:nvSpPr>
        <p:spPr>
          <a:xfrm>
            <a:off x="12833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A short statement of what the work will be focused on during the sprint</a:t>
            </a:r>
            <a:endParaRPr sz="1500">
              <a:solidFill>
                <a:schemeClr val="lt1"/>
              </a:solidFill>
            </a:endParaRPr>
          </a:p>
          <a:p>
            <a:pPr indent="0" lvl="0" marL="0" marR="0" rtl="0" algn="l">
              <a:lnSpc>
                <a:spcPct val="150000"/>
              </a:lnSpc>
              <a:spcBef>
                <a:spcPts val="1000"/>
              </a:spcBef>
              <a:spcAft>
                <a:spcPts val="0"/>
              </a:spcAft>
              <a:buNone/>
            </a:pPr>
            <a:r>
              <a:rPr lang="en" sz="1500">
                <a:solidFill>
                  <a:schemeClr val="lt1"/>
                </a:solidFill>
              </a:rPr>
              <a:t>For Example :</a:t>
            </a:r>
            <a:endParaRPr sz="1500">
              <a:solidFill>
                <a:schemeClr val="lt1"/>
              </a:solidFill>
            </a:endParaRPr>
          </a:p>
          <a:p>
            <a:pPr indent="0" lvl="0" marL="0" marR="0" rtl="0" algn="l">
              <a:lnSpc>
                <a:spcPct val="150000"/>
              </a:lnSpc>
              <a:spcBef>
                <a:spcPts val="1000"/>
              </a:spcBef>
              <a:spcAft>
                <a:spcPts val="0"/>
              </a:spcAft>
              <a:buNone/>
            </a:pPr>
            <a:r>
              <a:rPr lang="en" sz="1500" u="sng">
                <a:solidFill>
                  <a:schemeClr val="lt1"/>
                </a:solidFill>
              </a:rPr>
              <a:t>Database Application</a:t>
            </a:r>
            <a:endParaRPr sz="1500" u="sng">
              <a:solidFill>
                <a:schemeClr val="lt1"/>
              </a:solidFill>
            </a:endParaRPr>
          </a:p>
          <a:p>
            <a:pPr indent="457200" lvl="0" marL="0" marR="0" rtl="0" algn="l">
              <a:lnSpc>
                <a:spcPct val="150000"/>
              </a:lnSpc>
              <a:spcBef>
                <a:spcPts val="1000"/>
              </a:spcBef>
              <a:spcAft>
                <a:spcPts val="0"/>
              </a:spcAft>
              <a:buNone/>
            </a:pPr>
            <a:r>
              <a:rPr lang="en" sz="1500">
                <a:solidFill>
                  <a:schemeClr val="lt1"/>
                </a:solidFill>
              </a:rPr>
              <a:t>Make the application run on SQL Server in addition to Oracle.</a:t>
            </a:r>
            <a:endParaRPr sz="1500">
              <a:solidFill>
                <a:schemeClr val="lt1"/>
              </a:solidFill>
            </a:endParaRPr>
          </a:p>
          <a:p>
            <a:pPr indent="0" lvl="0" marL="0" marR="0" rtl="0" algn="l">
              <a:lnSpc>
                <a:spcPct val="150000"/>
              </a:lnSpc>
              <a:spcBef>
                <a:spcPts val="1000"/>
              </a:spcBef>
              <a:spcAft>
                <a:spcPts val="0"/>
              </a:spcAft>
              <a:buNone/>
            </a:pPr>
            <a:r>
              <a:rPr lang="en" sz="1500" u="sng">
                <a:solidFill>
                  <a:schemeClr val="lt1"/>
                </a:solidFill>
              </a:rPr>
              <a:t>Financial services</a:t>
            </a:r>
            <a:endParaRPr sz="1500" u="sng">
              <a:solidFill>
                <a:schemeClr val="lt1"/>
              </a:solidFill>
            </a:endParaRPr>
          </a:p>
          <a:p>
            <a:pPr indent="457200" lvl="0" marL="0" marR="0" rtl="0" algn="l">
              <a:lnSpc>
                <a:spcPct val="150000"/>
              </a:lnSpc>
              <a:spcBef>
                <a:spcPts val="1000"/>
              </a:spcBef>
              <a:spcAft>
                <a:spcPts val="0"/>
              </a:spcAft>
              <a:buNone/>
            </a:pPr>
            <a:r>
              <a:rPr lang="en" sz="1500">
                <a:solidFill>
                  <a:schemeClr val="lt1"/>
                </a:solidFill>
              </a:rPr>
              <a:t>Support more technical indicators than company ABC with real-time, streaming data.</a:t>
            </a:r>
            <a:endParaRPr sz="1500">
              <a:solidFill>
                <a:schemeClr val="lt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8" name="Shape 628"/>
        <p:cNvGrpSpPr/>
        <p:nvPr/>
      </p:nvGrpSpPr>
      <p:grpSpPr>
        <a:xfrm>
          <a:off x="0" y="0"/>
          <a:ext cx="0" cy="0"/>
          <a:chOff x="0" y="0"/>
          <a:chExt cx="0" cy="0"/>
        </a:xfrm>
      </p:grpSpPr>
      <p:sp>
        <p:nvSpPr>
          <p:cNvPr id="629" name="Google Shape;629;p6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Backlog</a:t>
            </a:r>
            <a:endParaRPr sz="3000">
              <a:latin typeface="Arial"/>
              <a:ea typeface="Arial"/>
              <a:cs typeface="Arial"/>
              <a:sym typeface="Arial"/>
            </a:endParaRPr>
          </a:p>
        </p:txBody>
      </p:sp>
      <p:cxnSp>
        <p:nvCxnSpPr>
          <p:cNvPr id="630" name="Google Shape;630;p6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31" name="Google Shape;631;p6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32" name="Google Shape;632;p6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633" name="Google Shape;633;p66"/>
          <p:cNvSpPr txBox="1"/>
          <p:nvPr/>
        </p:nvSpPr>
        <p:spPr>
          <a:xfrm>
            <a:off x="12071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Individuals sign up for work of their own choosing</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Work is never assigned</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Estimated work remaining is updated daily</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Any team member can add, delete or change the sprint backlog</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Work for the sprint emerges</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If work is unclear, define a sprint backlog item with a larger amount of time and break it down later</a:t>
            </a:r>
            <a:endParaRPr sz="1500">
              <a:solidFill>
                <a:schemeClr val="lt1"/>
              </a:solidFill>
            </a:endParaRPr>
          </a:p>
          <a:p>
            <a:pPr indent="-323850" lvl="0" marL="457200" marR="0" rtl="0" algn="l">
              <a:lnSpc>
                <a:spcPct val="150000"/>
              </a:lnSpc>
              <a:spcBef>
                <a:spcPts val="1000"/>
              </a:spcBef>
              <a:spcAft>
                <a:spcPts val="1000"/>
              </a:spcAft>
              <a:buClr>
                <a:schemeClr val="lt1"/>
              </a:buClr>
              <a:buSzPts val="1500"/>
              <a:buChar char="●"/>
            </a:pPr>
            <a:r>
              <a:rPr lang="en" sz="1500">
                <a:solidFill>
                  <a:schemeClr val="lt1"/>
                </a:solidFill>
              </a:rPr>
              <a:t>Update work remaining as more becomes known</a:t>
            </a:r>
            <a:endParaRPr sz="1500">
              <a:solidFill>
                <a:schemeClr val="lt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7" name="Shape 637"/>
        <p:cNvGrpSpPr/>
        <p:nvPr/>
      </p:nvGrpSpPr>
      <p:grpSpPr>
        <a:xfrm>
          <a:off x="0" y="0"/>
          <a:ext cx="0" cy="0"/>
          <a:chOff x="0" y="0"/>
          <a:chExt cx="0" cy="0"/>
        </a:xfrm>
      </p:grpSpPr>
      <p:sp>
        <p:nvSpPr>
          <p:cNvPr id="638" name="Google Shape;638;p6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Sprint Backlog</a:t>
            </a:r>
            <a:endParaRPr sz="3000">
              <a:latin typeface="Arial"/>
              <a:ea typeface="Arial"/>
              <a:cs typeface="Arial"/>
              <a:sym typeface="Arial"/>
            </a:endParaRPr>
          </a:p>
        </p:txBody>
      </p:sp>
      <p:cxnSp>
        <p:nvCxnSpPr>
          <p:cNvPr id="639" name="Google Shape;639;p6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40" name="Google Shape;640;p6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41" name="Google Shape;641;p6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642" name="Google Shape;642;p67"/>
          <p:cNvPicPr preferRelativeResize="0"/>
          <p:nvPr/>
        </p:nvPicPr>
        <p:blipFill>
          <a:blip r:embed="rId4">
            <a:alphaModFix/>
          </a:blip>
          <a:stretch>
            <a:fillRect/>
          </a:stretch>
        </p:blipFill>
        <p:spPr>
          <a:xfrm>
            <a:off x="1219200" y="1231650"/>
            <a:ext cx="6530250" cy="35339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6" name="Shape 646"/>
        <p:cNvGrpSpPr/>
        <p:nvPr/>
      </p:nvGrpSpPr>
      <p:grpSpPr>
        <a:xfrm>
          <a:off x="0" y="0"/>
          <a:ext cx="0" cy="0"/>
          <a:chOff x="0" y="0"/>
          <a:chExt cx="0" cy="0"/>
        </a:xfrm>
      </p:grpSpPr>
      <p:sp>
        <p:nvSpPr>
          <p:cNvPr id="647" name="Google Shape;647;p6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 Sprint Burndown Chart</a:t>
            </a:r>
            <a:endParaRPr sz="3000">
              <a:latin typeface="Arial"/>
              <a:ea typeface="Arial"/>
              <a:cs typeface="Arial"/>
              <a:sym typeface="Arial"/>
            </a:endParaRPr>
          </a:p>
        </p:txBody>
      </p:sp>
      <p:cxnSp>
        <p:nvCxnSpPr>
          <p:cNvPr id="648" name="Google Shape;648;p68"/>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49" name="Google Shape;649;p68"/>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50" name="Google Shape;650;p6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651" name="Google Shape;651;p68"/>
          <p:cNvPicPr preferRelativeResize="0"/>
          <p:nvPr/>
        </p:nvPicPr>
        <p:blipFill>
          <a:blip r:embed="rId4">
            <a:alphaModFix/>
          </a:blip>
          <a:stretch>
            <a:fillRect/>
          </a:stretch>
        </p:blipFill>
        <p:spPr>
          <a:xfrm>
            <a:off x="1102175" y="1184625"/>
            <a:ext cx="6613074" cy="36537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5" name="Shape 655"/>
        <p:cNvGrpSpPr/>
        <p:nvPr/>
      </p:nvGrpSpPr>
      <p:grpSpPr>
        <a:xfrm>
          <a:off x="0" y="0"/>
          <a:ext cx="0" cy="0"/>
          <a:chOff x="0" y="0"/>
          <a:chExt cx="0" cy="0"/>
        </a:xfrm>
      </p:grpSpPr>
      <p:sp>
        <p:nvSpPr>
          <p:cNvPr id="656" name="Google Shape;656;p6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Extreme Programming (XP)</a:t>
            </a:r>
            <a:endParaRPr sz="3000">
              <a:latin typeface="Arial"/>
              <a:ea typeface="Arial"/>
              <a:cs typeface="Arial"/>
              <a:sym typeface="Arial"/>
            </a:endParaRPr>
          </a:p>
        </p:txBody>
      </p:sp>
      <p:cxnSp>
        <p:nvCxnSpPr>
          <p:cNvPr id="657" name="Google Shape;657;p69"/>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58" name="Google Shape;658;p69"/>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59" name="Google Shape;659;p69"/>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660" name="Google Shape;660;p69"/>
          <p:cNvPicPr preferRelativeResize="0"/>
          <p:nvPr/>
        </p:nvPicPr>
        <p:blipFill rotWithShape="1">
          <a:blip r:embed="rId4">
            <a:alphaModFix/>
          </a:blip>
          <a:srcRect b="6215" l="0" r="0" t="22422"/>
          <a:stretch/>
        </p:blipFill>
        <p:spPr>
          <a:xfrm>
            <a:off x="152400" y="1416313"/>
            <a:ext cx="8759501" cy="304043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 name="Shape 664"/>
        <p:cNvGrpSpPr/>
        <p:nvPr/>
      </p:nvGrpSpPr>
      <p:grpSpPr>
        <a:xfrm>
          <a:off x="0" y="0"/>
          <a:ext cx="0" cy="0"/>
          <a:chOff x="0" y="0"/>
          <a:chExt cx="0" cy="0"/>
        </a:xfrm>
      </p:grpSpPr>
      <p:sp>
        <p:nvSpPr>
          <p:cNvPr id="665" name="Google Shape;665;p7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Scrum vs </a:t>
            </a:r>
            <a:r>
              <a:rPr lang="en" sz="3000">
                <a:latin typeface="Arial"/>
                <a:ea typeface="Arial"/>
                <a:cs typeface="Arial"/>
                <a:sym typeface="Arial"/>
              </a:rPr>
              <a:t>XP</a:t>
            </a:r>
            <a:endParaRPr sz="3000">
              <a:latin typeface="Arial"/>
              <a:ea typeface="Arial"/>
              <a:cs typeface="Arial"/>
              <a:sym typeface="Arial"/>
            </a:endParaRPr>
          </a:p>
        </p:txBody>
      </p:sp>
      <p:cxnSp>
        <p:nvCxnSpPr>
          <p:cNvPr id="666" name="Google Shape;666;p70"/>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67" name="Google Shape;667;p70"/>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68" name="Google Shape;668;p70"/>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669" name="Google Shape;669;p70"/>
          <p:cNvSpPr txBox="1"/>
          <p:nvPr>
            <p:ph idx="1" type="body"/>
          </p:nvPr>
        </p:nvSpPr>
        <p:spPr>
          <a:xfrm>
            <a:off x="73100" y="1262750"/>
            <a:ext cx="4695300" cy="3476700"/>
          </a:xfrm>
          <a:prstGeom prst="rect">
            <a:avLst/>
          </a:prstGeom>
        </p:spPr>
        <p:txBody>
          <a:bodyPr anchorCtr="0" anchor="t" bIns="91425" lIns="91425" spcFirstLastPara="1" rIns="91425" wrap="square" tIns="91425">
            <a:noAutofit/>
          </a:bodyPr>
          <a:lstStyle/>
          <a:p>
            <a:pPr indent="-317500" lvl="0" marL="457200" rtl="0" algn="l">
              <a:spcBef>
                <a:spcPts val="1000"/>
              </a:spcBef>
              <a:spcAft>
                <a:spcPts val="0"/>
              </a:spcAft>
              <a:buClr>
                <a:srgbClr val="FFFFFF"/>
              </a:buClr>
              <a:buSzPts val="1400"/>
              <a:buFont typeface="Arial"/>
              <a:buChar char="●"/>
            </a:pPr>
            <a:r>
              <a:rPr lang="en" sz="1400">
                <a:solidFill>
                  <a:srgbClr val="FFFFFF"/>
                </a:solidFill>
                <a:latin typeface="Arial"/>
                <a:ea typeface="Arial"/>
                <a:cs typeface="Arial"/>
                <a:sym typeface="Arial"/>
              </a:rPr>
              <a:t>Scrum teams typically work in iterations (called sprints) that are from two weeks to one month long. </a:t>
            </a:r>
            <a:endParaRPr sz="1400">
              <a:solidFill>
                <a:srgbClr val="FFFFFF"/>
              </a:solidFill>
              <a:latin typeface="Arial"/>
              <a:ea typeface="Arial"/>
              <a:cs typeface="Arial"/>
              <a:sym typeface="Arial"/>
            </a:endParaRPr>
          </a:p>
          <a:p>
            <a:pPr indent="-317500" lvl="0" marL="457200" rtl="0" algn="l">
              <a:spcBef>
                <a:spcPts val="1600"/>
              </a:spcBef>
              <a:spcAft>
                <a:spcPts val="0"/>
              </a:spcAft>
              <a:buClr>
                <a:srgbClr val="FFFFFF"/>
              </a:buClr>
              <a:buSzPts val="1400"/>
              <a:buFont typeface="Arial"/>
              <a:buChar char="●"/>
            </a:pPr>
            <a:r>
              <a:rPr lang="en" sz="1400">
                <a:solidFill>
                  <a:srgbClr val="FFFFFF"/>
                </a:solidFill>
                <a:latin typeface="Arial"/>
                <a:ea typeface="Arial"/>
                <a:cs typeface="Arial"/>
                <a:sym typeface="Arial"/>
              </a:rPr>
              <a:t>Scrum product owner prioritizes the product backlog but the team determines the sequence in which they will develop</a:t>
            </a:r>
            <a:endParaRPr sz="1400">
              <a:solidFill>
                <a:srgbClr val="FFFFFF"/>
              </a:solidFill>
              <a:latin typeface="Arial"/>
              <a:ea typeface="Arial"/>
              <a:cs typeface="Arial"/>
              <a:sym typeface="Arial"/>
            </a:endParaRPr>
          </a:p>
          <a:p>
            <a:pPr indent="-317500" lvl="0" marL="457200" rtl="0" algn="l">
              <a:spcBef>
                <a:spcPts val="1600"/>
              </a:spcBef>
              <a:spcAft>
                <a:spcPts val="0"/>
              </a:spcAft>
              <a:buClr>
                <a:srgbClr val="FFFFFF"/>
              </a:buClr>
              <a:buSzPts val="1400"/>
              <a:buFont typeface="Arial"/>
              <a:buChar char="●"/>
            </a:pPr>
            <a:r>
              <a:rPr lang="en" sz="1400">
                <a:solidFill>
                  <a:srgbClr val="FFFFFF"/>
                </a:solidFill>
                <a:latin typeface="Arial"/>
                <a:ea typeface="Arial"/>
                <a:cs typeface="Arial"/>
                <a:sym typeface="Arial"/>
              </a:rPr>
              <a:t>Scrum teams do not allow changes into their sprints. </a:t>
            </a:r>
            <a:endParaRPr sz="1400">
              <a:solidFill>
                <a:srgbClr val="FFFFFF"/>
              </a:solidFill>
              <a:latin typeface="Arial"/>
              <a:ea typeface="Arial"/>
              <a:cs typeface="Arial"/>
              <a:sym typeface="Arial"/>
            </a:endParaRPr>
          </a:p>
          <a:p>
            <a:pPr indent="-317500" lvl="0" marL="457200" rtl="0" algn="l">
              <a:spcBef>
                <a:spcPts val="1600"/>
              </a:spcBef>
              <a:spcAft>
                <a:spcPts val="1600"/>
              </a:spcAft>
              <a:buClr>
                <a:srgbClr val="FFFFFF"/>
              </a:buClr>
              <a:buSzPts val="1400"/>
              <a:buFont typeface="Arial"/>
              <a:buChar char="●"/>
            </a:pPr>
            <a:r>
              <a:rPr lang="en" sz="1400">
                <a:solidFill>
                  <a:srgbClr val="FFFFFF"/>
                </a:solidFill>
                <a:latin typeface="Arial"/>
                <a:ea typeface="Arial"/>
                <a:cs typeface="Arial"/>
                <a:sym typeface="Arial"/>
              </a:rPr>
              <a:t>Scrum doesn't prescribe any engineering practices</a:t>
            </a:r>
            <a:endParaRPr sz="1400">
              <a:solidFill>
                <a:srgbClr val="FFFFFF"/>
              </a:solidFill>
              <a:latin typeface="Arial"/>
              <a:ea typeface="Arial"/>
              <a:cs typeface="Arial"/>
              <a:sym typeface="Arial"/>
            </a:endParaRPr>
          </a:p>
        </p:txBody>
      </p:sp>
      <p:sp>
        <p:nvSpPr>
          <p:cNvPr id="670" name="Google Shape;670;p70"/>
          <p:cNvSpPr txBox="1"/>
          <p:nvPr>
            <p:ph idx="2" type="body"/>
          </p:nvPr>
        </p:nvSpPr>
        <p:spPr>
          <a:xfrm>
            <a:off x="4492300" y="1262750"/>
            <a:ext cx="4472100" cy="3270300"/>
          </a:xfrm>
          <a:prstGeom prst="rect">
            <a:avLst/>
          </a:prstGeom>
        </p:spPr>
        <p:txBody>
          <a:bodyPr anchorCtr="0" anchor="t" bIns="91425" lIns="91425" spcFirstLastPara="1" rIns="91425" wrap="square" tIns="91425">
            <a:noAutofit/>
          </a:bodyPr>
          <a:lstStyle/>
          <a:p>
            <a:pPr indent="-317500" lvl="0" marL="457200" rtl="0" algn="l">
              <a:spcBef>
                <a:spcPts val="1000"/>
              </a:spcBef>
              <a:spcAft>
                <a:spcPts val="0"/>
              </a:spcAft>
              <a:buClr>
                <a:srgbClr val="FFFFFF"/>
              </a:buClr>
              <a:buSzPts val="1400"/>
              <a:buFont typeface="Arial"/>
              <a:buChar char="●"/>
            </a:pPr>
            <a:r>
              <a:rPr lang="en" sz="1400">
                <a:solidFill>
                  <a:srgbClr val="FFFFFF"/>
                </a:solidFill>
                <a:latin typeface="Arial"/>
                <a:ea typeface="Arial"/>
                <a:cs typeface="Arial"/>
                <a:sym typeface="Arial"/>
              </a:rPr>
              <a:t>XP teams typically work in iterations that are one or two weeks long.</a:t>
            </a:r>
            <a:endParaRPr sz="1400">
              <a:solidFill>
                <a:srgbClr val="FFFFFF"/>
              </a:solidFill>
              <a:latin typeface="Arial"/>
              <a:ea typeface="Arial"/>
              <a:cs typeface="Arial"/>
              <a:sym typeface="Arial"/>
            </a:endParaRPr>
          </a:p>
          <a:p>
            <a:pPr indent="-317500" lvl="0" marL="457200" rtl="0" algn="l">
              <a:spcBef>
                <a:spcPts val="1600"/>
              </a:spcBef>
              <a:spcAft>
                <a:spcPts val="0"/>
              </a:spcAft>
              <a:buClr>
                <a:srgbClr val="FFFFFF"/>
              </a:buClr>
              <a:buSzPts val="1400"/>
              <a:buFont typeface="Arial"/>
              <a:buChar char="●"/>
            </a:pPr>
            <a:r>
              <a:rPr lang="en" sz="1400">
                <a:solidFill>
                  <a:srgbClr val="FFFFFF"/>
                </a:solidFill>
                <a:latin typeface="Arial"/>
                <a:ea typeface="Arial"/>
                <a:cs typeface="Arial"/>
                <a:sym typeface="Arial"/>
              </a:rPr>
              <a:t>XP teams work in a strict priority order.</a:t>
            </a:r>
            <a:endParaRPr sz="1400">
              <a:solidFill>
                <a:srgbClr val="FFFFFF"/>
              </a:solidFill>
              <a:latin typeface="Arial"/>
              <a:ea typeface="Arial"/>
              <a:cs typeface="Arial"/>
              <a:sym typeface="Arial"/>
            </a:endParaRPr>
          </a:p>
          <a:p>
            <a:pPr indent="-317500" lvl="0" marL="457200" rtl="0" algn="l">
              <a:spcBef>
                <a:spcPts val="1600"/>
              </a:spcBef>
              <a:spcAft>
                <a:spcPts val="0"/>
              </a:spcAft>
              <a:buClr>
                <a:srgbClr val="FFFFFF"/>
              </a:buClr>
              <a:buSzPts val="1400"/>
              <a:buFont typeface="Arial"/>
              <a:buChar char="●"/>
            </a:pPr>
            <a:r>
              <a:rPr lang="en" sz="1400">
                <a:solidFill>
                  <a:srgbClr val="FFFFFF"/>
                </a:solidFill>
                <a:latin typeface="Arial"/>
                <a:ea typeface="Arial"/>
                <a:cs typeface="Arial"/>
                <a:sym typeface="Arial"/>
              </a:rPr>
              <a:t>XP teams are much more amenable to change within their iterations.</a:t>
            </a:r>
            <a:endParaRPr sz="1400">
              <a:solidFill>
                <a:srgbClr val="FFFFFF"/>
              </a:solidFill>
              <a:latin typeface="Arial"/>
              <a:ea typeface="Arial"/>
              <a:cs typeface="Arial"/>
              <a:sym typeface="Arial"/>
            </a:endParaRPr>
          </a:p>
          <a:p>
            <a:pPr indent="-317500" lvl="0" marL="457200" rtl="0" algn="l">
              <a:spcBef>
                <a:spcPts val="1600"/>
              </a:spcBef>
              <a:spcAft>
                <a:spcPts val="1600"/>
              </a:spcAft>
              <a:buClr>
                <a:srgbClr val="FFFFFF"/>
              </a:buClr>
              <a:buSzPts val="1400"/>
              <a:buFont typeface="Arial"/>
              <a:buChar char="●"/>
            </a:pPr>
            <a:r>
              <a:rPr lang="en" sz="1400">
                <a:solidFill>
                  <a:srgbClr val="FFFFFF"/>
                </a:solidFill>
                <a:latin typeface="Arial"/>
                <a:ea typeface="Arial"/>
                <a:cs typeface="Arial"/>
                <a:sym typeface="Arial"/>
              </a:rPr>
              <a:t>XP prescribes engineering practices, particularly things like test-driven development, the focus on automated testing, pair programming, simple design, refactoring.</a:t>
            </a:r>
            <a:endParaRPr sz="1400">
              <a:solidFill>
                <a:srgbClr val="FFFFFF"/>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4" name="Shape 674"/>
        <p:cNvGrpSpPr/>
        <p:nvPr/>
      </p:nvGrpSpPr>
      <p:grpSpPr>
        <a:xfrm>
          <a:off x="0" y="0"/>
          <a:ext cx="0" cy="0"/>
          <a:chOff x="0" y="0"/>
          <a:chExt cx="0" cy="0"/>
        </a:xfrm>
      </p:grpSpPr>
      <p:sp>
        <p:nvSpPr>
          <p:cNvPr id="675" name="Google Shape;675;p7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Hybrid </a:t>
            </a:r>
            <a:r>
              <a:rPr lang="en" sz="3000">
                <a:latin typeface="Arial"/>
                <a:ea typeface="Arial"/>
                <a:cs typeface="Arial"/>
                <a:sym typeface="Arial"/>
              </a:rPr>
              <a:t>Scrum with XP</a:t>
            </a:r>
            <a:endParaRPr sz="3000">
              <a:latin typeface="Arial"/>
              <a:ea typeface="Arial"/>
              <a:cs typeface="Arial"/>
              <a:sym typeface="Arial"/>
            </a:endParaRPr>
          </a:p>
        </p:txBody>
      </p:sp>
      <p:cxnSp>
        <p:nvCxnSpPr>
          <p:cNvPr id="676" name="Google Shape;676;p71"/>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77" name="Google Shape;677;p71"/>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78" name="Google Shape;678;p71"/>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679" name="Google Shape;679;p71"/>
          <p:cNvPicPr preferRelativeResize="0"/>
          <p:nvPr/>
        </p:nvPicPr>
        <p:blipFill>
          <a:blip r:embed="rId4">
            <a:alphaModFix/>
          </a:blip>
          <a:stretch>
            <a:fillRect/>
          </a:stretch>
        </p:blipFill>
        <p:spPr>
          <a:xfrm>
            <a:off x="2218050" y="1079250"/>
            <a:ext cx="4378383" cy="395879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3" name="Shape 683"/>
        <p:cNvGrpSpPr/>
        <p:nvPr/>
      </p:nvGrpSpPr>
      <p:grpSpPr>
        <a:xfrm>
          <a:off x="0" y="0"/>
          <a:ext cx="0" cy="0"/>
          <a:chOff x="0" y="0"/>
          <a:chExt cx="0" cy="0"/>
        </a:xfrm>
      </p:grpSpPr>
      <p:sp>
        <p:nvSpPr>
          <p:cNvPr id="684" name="Google Shape;684;p7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Hybrid Process Model</a:t>
            </a:r>
            <a:endParaRPr sz="3000">
              <a:latin typeface="Arial"/>
              <a:ea typeface="Arial"/>
              <a:cs typeface="Arial"/>
              <a:sym typeface="Arial"/>
            </a:endParaRPr>
          </a:p>
        </p:txBody>
      </p:sp>
      <p:cxnSp>
        <p:nvCxnSpPr>
          <p:cNvPr id="685" name="Google Shape;685;p72"/>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686" name="Google Shape;686;p72"/>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687" name="Google Shape;687;p72"/>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688" name="Google Shape;688;p72"/>
          <p:cNvPicPr preferRelativeResize="0"/>
          <p:nvPr/>
        </p:nvPicPr>
        <p:blipFill rotWithShape="1">
          <a:blip r:embed="rId4">
            <a:alphaModFix/>
          </a:blip>
          <a:srcRect b="6320" l="16015" r="15892" t="21116"/>
          <a:stretch/>
        </p:blipFill>
        <p:spPr>
          <a:xfrm>
            <a:off x="1144175" y="1162425"/>
            <a:ext cx="6413626" cy="367594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2" name="Shape 692"/>
        <p:cNvGrpSpPr/>
        <p:nvPr/>
      </p:nvGrpSpPr>
      <p:grpSpPr>
        <a:xfrm>
          <a:off x="0" y="0"/>
          <a:ext cx="0" cy="0"/>
          <a:chOff x="0" y="0"/>
          <a:chExt cx="0" cy="0"/>
        </a:xfrm>
      </p:grpSpPr>
      <p:sp>
        <p:nvSpPr>
          <p:cNvPr id="693" name="Google Shape;693;p73"/>
          <p:cNvSpPr txBox="1"/>
          <p:nvPr>
            <p:ph type="title"/>
          </p:nvPr>
        </p:nvSpPr>
        <p:spPr>
          <a:xfrm>
            <a:off x="823850" y="2281600"/>
            <a:ext cx="4587000" cy="11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Agile Documentation</a:t>
            </a:r>
            <a:endParaRPr sz="3000">
              <a:latin typeface="Arial"/>
              <a:ea typeface="Arial"/>
              <a:cs typeface="Arial"/>
              <a:sym typeface="Arial"/>
            </a:endParaRPr>
          </a:p>
        </p:txBody>
      </p:sp>
      <p:cxnSp>
        <p:nvCxnSpPr>
          <p:cNvPr id="694" name="Google Shape;694;p73"/>
          <p:cNvCxnSpPr/>
          <p:nvPr/>
        </p:nvCxnSpPr>
        <p:spPr>
          <a:xfrm flipH="1" rot="10800000">
            <a:off x="902325" y="31667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8" name="Shape 698"/>
        <p:cNvGrpSpPr/>
        <p:nvPr/>
      </p:nvGrpSpPr>
      <p:grpSpPr>
        <a:xfrm>
          <a:off x="0" y="0"/>
          <a:ext cx="0" cy="0"/>
          <a:chOff x="0" y="0"/>
          <a:chExt cx="0" cy="0"/>
        </a:xfrm>
      </p:grpSpPr>
      <p:pic>
        <p:nvPicPr>
          <p:cNvPr id="699" name="Google Shape;699;p74"/>
          <p:cNvPicPr preferRelativeResize="0"/>
          <p:nvPr/>
        </p:nvPicPr>
        <p:blipFill rotWithShape="1">
          <a:blip r:embed="rId3">
            <a:alphaModFix/>
          </a:blip>
          <a:srcRect b="13149" l="0" r="0" t="0"/>
          <a:stretch/>
        </p:blipFill>
        <p:spPr>
          <a:xfrm>
            <a:off x="0" y="0"/>
            <a:ext cx="9144001" cy="5143501"/>
          </a:xfrm>
          <a:prstGeom prst="rect">
            <a:avLst/>
          </a:prstGeom>
          <a:noFill/>
          <a:ln>
            <a:noFill/>
          </a:ln>
        </p:spPr>
      </p:pic>
      <p:pic>
        <p:nvPicPr>
          <p:cNvPr id="700" name="Google Shape;700;p74"/>
          <p:cNvPicPr preferRelativeResize="0"/>
          <p:nvPr/>
        </p:nvPicPr>
        <p:blipFill>
          <a:blip r:embed="rId4">
            <a:alphaModFix/>
          </a:blip>
          <a:stretch>
            <a:fillRect/>
          </a:stretch>
        </p:blipFill>
        <p:spPr>
          <a:xfrm>
            <a:off x="7779200" y="113350"/>
            <a:ext cx="1269975" cy="505100"/>
          </a:xfrm>
          <a:prstGeom prst="rect">
            <a:avLst/>
          </a:prstGeom>
          <a:noFill/>
          <a:ln>
            <a:noFill/>
          </a:ln>
        </p:spPr>
      </p:pic>
      <p:sp>
        <p:nvSpPr>
          <p:cNvPr id="701" name="Google Shape;701;p74"/>
          <p:cNvSpPr txBox="1"/>
          <p:nvPr/>
        </p:nvSpPr>
        <p:spPr>
          <a:xfrm>
            <a:off x="3518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5" name="Shape 705"/>
        <p:cNvGrpSpPr/>
        <p:nvPr/>
      </p:nvGrpSpPr>
      <p:grpSpPr>
        <a:xfrm>
          <a:off x="0" y="0"/>
          <a:ext cx="0" cy="0"/>
          <a:chOff x="0" y="0"/>
          <a:chExt cx="0" cy="0"/>
        </a:xfrm>
      </p:grpSpPr>
      <p:sp>
        <p:nvSpPr>
          <p:cNvPr id="706" name="Google Shape;706;p7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Product Documentation</a:t>
            </a:r>
            <a:endParaRPr sz="3000">
              <a:latin typeface="Arial"/>
              <a:ea typeface="Arial"/>
              <a:cs typeface="Arial"/>
              <a:sym typeface="Arial"/>
            </a:endParaRPr>
          </a:p>
        </p:txBody>
      </p:sp>
      <p:cxnSp>
        <p:nvCxnSpPr>
          <p:cNvPr id="707" name="Google Shape;707;p7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08" name="Google Shape;708;p75"/>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09" name="Google Shape;709;p7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710" name="Google Shape;710;p75"/>
          <p:cNvSpPr txBox="1"/>
          <p:nvPr/>
        </p:nvSpPr>
        <p:spPr>
          <a:xfrm>
            <a:off x="1207125" y="1038625"/>
            <a:ext cx="6741900" cy="39099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1000"/>
              </a:spcBef>
              <a:spcAft>
                <a:spcPts val="0"/>
              </a:spcAft>
              <a:buNone/>
            </a:pPr>
            <a:r>
              <a:rPr lang="en" sz="1500">
                <a:solidFill>
                  <a:schemeClr val="lt1"/>
                </a:solidFill>
              </a:rPr>
              <a:t>It describes the product that is being developed and provides instructions on how to perform various tasks with it. In general, product documentation includes requirements, tech specifications, business logic, and manuals. </a:t>
            </a:r>
            <a:endParaRPr sz="1500">
              <a:solidFill>
                <a:schemeClr val="lt1"/>
              </a:solidFill>
            </a:endParaRPr>
          </a:p>
          <a:p>
            <a:pPr indent="-323850" lvl="0" marL="457200" marR="0" rtl="0" algn="l">
              <a:lnSpc>
                <a:spcPct val="150000"/>
              </a:lnSpc>
              <a:spcBef>
                <a:spcPts val="1000"/>
              </a:spcBef>
              <a:spcAft>
                <a:spcPts val="0"/>
              </a:spcAft>
              <a:buClr>
                <a:schemeClr val="lt1"/>
              </a:buClr>
              <a:buSzPts val="1500"/>
              <a:buAutoNum type="arabicPeriod"/>
            </a:pPr>
            <a:r>
              <a:rPr lang="en" sz="1500">
                <a:solidFill>
                  <a:schemeClr val="lt1"/>
                </a:solidFill>
              </a:rPr>
              <a:t>System documentation represents documents that describe the system itself and its parts. It includes requirements documents, design decisions, architecture descriptions, program source code, and FAQs.</a:t>
            </a:r>
            <a:endParaRPr sz="1500">
              <a:solidFill>
                <a:schemeClr val="lt1"/>
              </a:solidFill>
            </a:endParaRPr>
          </a:p>
          <a:p>
            <a:pPr indent="-323850" lvl="0" marL="457200" marR="0" rtl="0" algn="l">
              <a:lnSpc>
                <a:spcPct val="150000"/>
              </a:lnSpc>
              <a:spcBef>
                <a:spcPts val="0"/>
              </a:spcBef>
              <a:spcAft>
                <a:spcPts val="0"/>
              </a:spcAft>
              <a:buClr>
                <a:schemeClr val="lt1"/>
              </a:buClr>
              <a:buSzPts val="1500"/>
              <a:buAutoNum type="arabicPeriod"/>
            </a:pPr>
            <a:r>
              <a:rPr lang="en" sz="1500">
                <a:solidFill>
                  <a:schemeClr val="lt1"/>
                </a:solidFill>
              </a:rPr>
              <a:t>User documentation covers manuals that are mainly prepared for end-users of the product and system administrators. User documentation includes tutorials, user guides, troubleshooting manuals, installation, and reference manuals.</a:t>
            </a:r>
            <a:endParaRPr sz="1500">
              <a:solidFill>
                <a:schemeClr val="lt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4" name="Shape 714"/>
        <p:cNvGrpSpPr/>
        <p:nvPr/>
      </p:nvGrpSpPr>
      <p:grpSpPr>
        <a:xfrm>
          <a:off x="0" y="0"/>
          <a:ext cx="0" cy="0"/>
          <a:chOff x="0" y="0"/>
          <a:chExt cx="0" cy="0"/>
        </a:xfrm>
      </p:grpSpPr>
      <p:sp>
        <p:nvSpPr>
          <p:cNvPr id="715" name="Google Shape;715;p7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Process Documentation</a:t>
            </a:r>
            <a:endParaRPr sz="3000">
              <a:latin typeface="Arial"/>
              <a:ea typeface="Arial"/>
              <a:cs typeface="Arial"/>
              <a:sym typeface="Arial"/>
            </a:endParaRPr>
          </a:p>
        </p:txBody>
      </p:sp>
      <p:cxnSp>
        <p:nvCxnSpPr>
          <p:cNvPr id="716" name="Google Shape;716;p7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17" name="Google Shape;717;p7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18" name="Google Shape;718;p7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719" name="Google Shape;719;p76"/>
          <p:cNvSpPr txBox="1"/>
          <p:nvPr/>
        </p:nvSpPr>
        <p:spPr>
          <a:xfrm>
            <a:off x="1207125" y="1038625"/>
            <a:ext cx="6741900" cy="39099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1000"/>
              </a:spcBef>
              <a:spcAft>
                <a:spcPts val="0"/>
              </a:spcAft>
              <a:buNone/>
            </a:pPr>
            <a:r>
              <a:rPr lang="en" sz="1500">
                <a:solidFill>
                  <a:schemeClr val="lt1"/>
                </a:solidFill>
              </a:rPr>
              <a:t>It represents all documents produced during development and maintenance that describe… well, the process. The common examples of process-related documents are standards, project documentation, such as project plans, test schedules, reports, meeting notes, or even business correspondence.</a:t>
            </a:r>
            <a:endParaRPr sz="1500">
              <a:solidFill>
                <a:schemeClr val="lt1"/>
              </a:solidFill>
            </a:endParaRPr>
          </a:p>
          <a:p>
            <a:pPr indent="0" lvl="0" marL="0" marR="0" rtl="0" algn="l">
              <a:lnSpc>
                <a:spcPct val="150000"/>
              </a:lnSpc>
              <a:spcBef>
                <a:spcPts val="1000"/>
              </a:spcBef>
              <a:spcAft>
                <a:spcPts val="0"/>
              </a:spcAft>
              <a:buNone/>
            </a:pPr>
            <a:r>
              <a:t/>
            </a:r>
            <a:endParaRPr sz="1500">
              <a:solidFill>
                <a:schemeClr val="lt1"/>
              </a:solidFill>
            </a:endParaRPr>
          </a:p>
          <a:p>
            <a:pPr indent="0" lvl="0" marL="0" marR="0" rtl="0" algn="l">
              <a:lnSpc>
                <a:spcPct val="150000"/>
              </a:lnSpc>
              <a:spcBef>
                <a:spcPts val="1000"/>
              </a:spcBef>
              <a:spcAft>
                <a:spcPts val="1000"/>
              </a:spcAft>
              <a:buNone/>
            </a:pPr>
            <a:r>
              <a:rPr lang="en" sz="1500">
                <a:solidFill>
                  <a:schemeClr val="lt1"/>
                </a:solidFill>
              </a:rPr>
              <a:t>The main difference between process and product documentation is that the first one record the process of development and the second one describes the product that is being developed.</a:t>
            </a:r>
            <a:endParaRPr sz="1500">
              <a:solidFill>
                <a:schemeClr val="lt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3" name="Shape 723"/>
        <p:cNvGrpSpPr/>
        <p:nvPr/>
      </p:nvGrpSpPr>
      <p:grpSpPr>
        <a:xfrm>
          <a:off x="0" y="0"/>
          <a:ext cx="0" cy="0"/>
          <a:chOff x="0" y="0"/>
          <a:chExt cx="0" cy="0"/>
        </a:xfrm>
      </p:grpSpPr>
      <p:sp>
        <p:nvSpPr>
          <p:cNvPr id="724" name="Google Shape;724;p7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Important Documents</a:t>
            </a:r>
            <a:endParaRPr sz="3000">
              <a:latin typeface="Arial"/>
              <a:ea typeface="Arial"/>
              <a:cs typeface="Arial"/>
              <a:sym typeface="Arial"/>
            </a:endParaRPr>
          </a:p>
        </p:txBody>
      </p:sp>
      <p:cxnSp>
        <p:nvCxnSpPr>
          <p:cNvPr id="725" name="Google Shape;725;p7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26" name="Google Shape;726;p7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27" name="Google Shape;727;p7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728" name="Google Shape;728;p77"/>
          <p:cNvSpPr txBox="1"/>
          <p:nvPr/>
        </p:nvSpPr>
        <p:spPr>
          <a:xfrm>
            <a:off x="12071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AutoNum type="arabicPeriod"/>
            </a:pPr>
            <a:r>
              <a:rPr lang="en" sz="1500">
                <a:solidFill>
                  <a:schemeClr val="lt1"/>
                </a:solidFill>
              </a:rPr>
              <a:t>User Story Map</a:t>
            </a:r>
            <a:endParaRPr sz="1500">
              <a:solidFill>
                <a:schemeClr val="lt1"/>
              </a:solidFill>
            </a:endParaRPr>
          </a:p>
          <a:p>
            <a:pPr indent="-323850" lvl="0" marL="457200" marR="0" rtl="0" algn="l">
              <a:lnSpc>
                <a:spcPct val="150000"/>
              </a:lnSpc>
              <a:spcBef>
                <a:spcPts val="0"/>
              </a:spcBef>
              <a:spcAft>
                <a:spcPts val="0"/>
              </a:spcAft>
              <a:buClr>
                <a:schemeClr val="lt1"/>
              </a:buClr>
              <a:buSzPts val="1500"/>
              <a:buAutoNum type="arabicPeriod"/>
            </a:pPr>
            <a:r>
              <a:rPr lang="en" sz="1500">
                <a:solidFill>
                  <a:schemeClr val="lt1"/>
                </a:solidFill>
              </a:rPr>
              <a:t>Site Map Document</a:t>
            </a:r>
            <a:endParaRPr sz="1500">
              <a:solidFill>
                <a:schemeClr val="lt1"/>
              </a:solidFill>
            </a:endParaRPr>
          </a:p>
          <a:p>
            <a:pPr indent="-323850" lvl="0" marL="457200" marR="0" rtl="0" algn="l">
              <a:lnSpc>
                <a:spcPct val="150000"/>
              </a:lnSpc>
              <a:spcBef>
                <a:spcPts val="0"/>
              </a:spcBef>
              <a:spcAft>
                <a:spcPts val="0"/>
              </a:spcAft>
              <a:buClr>
                <a:schemeClr val="lt1"/>
              </a:buClr>
              <a:buSzPts val="1500"/>
              <a:buAutoNum type="arabicPeriod"/>
            </a:pPr>
            <a:r>
              <a:rPr lang="en" sz="1500">
                <a:solidFill>
                  <a:schemeClr val="lt1"/>
                </a:solidFill>
              </a:rPr>
              <a:t>Product Road Map</a:t>
            </a:r>
            <a:endParaRPr sz="1500">
              <a:solidFill>
                <a:schemeClr val="lt1"/>
              </a:solidFill>
            </a:endParaRPr>
          </a:p>
          <a:p>
            <a:pPr indent="-323850" lvl="0" marL="457200" marR="0" rtl="0" algn="l">
              <a:lnSpc>
                <a:spcPct val="150000"/>
              </a:lnSpc>
              <a:spcBef>
                <a:spcPts val="0"/>
              </a:spcBef>
              <a:spcAft>
                <a:spcPts val="0"/>
              </a:spcAft>
              <a:buClr>
                <a:schemeClr val="lt1"/>
              </a:buClr>
              <a:buSzPts val="1500"/>
              <a:buAutoNum type="arabicPeriod"/>
            </a:pPr>
            <a:r>
              <a:rPr lang="en" sz="1500">
                <a:solidFill>
                  <a:schemeClr val="lt1"/>
                </a:solidFill>
              </a:rPr>
              <a:t>User Flow Document / User Journey Schemes</a:t>
            </a:r>
            <a:endParaRPr sz="1500">
              <a:solidFill>
                <a:schemeClr val="lt1"/>
              </a:solidFill>
            </a:endParaRPr>
          </a:p>
          <a:p>
            <a:pPr indent="-323850" lvl="0" marL="457200" marR="0" rtl="0" algn="l">
              <a:lnSpc>
                <a:spcPct val="150000"/>
              </a:lnSpc>
              <a:spcBef>
                <a:spcPts val="0"/>
              </a:spcBef>
              <a:spcAft>
                <a:spcPts val="0"/>
              </a:spcAft>
              <a:buClr>
                <a:schemeClr val="lt1"/>
              </a:buClr>
              <a:buSzPts val="1500"/>
              <a:buAutoNum type="arabicPeriod"/>
            </a:pPr>
            <a:r>
              <a:rPr lang="en" sz="1500">
                <a:solidFill>
                  <a:schemeClr val="lt1"/>
                </a:solidFill>
              </a:rPr>
              <a:t>Wireframe Document</a:t>
            </a:r>
            <a:endParaRPr sz="1500">
              <a:solidFill>
                <a:schemeClr val="lt1"/>
              </a:solidFill>
            </a:endParaRPr>
          </a:p>
          <a:p>
            <a:pPr indent="-323850" lvl="0" marL="457200" marR="0" rtl="0" algn="l">
              <a:lnSpc>
                <a:spcPct val="150000"/>
              </a:lnSpc>
              <a:spcBef>
                <a:spcPts val="0"/>
              </a:spcBef>
              <a:spcAft>
                <a:spcPts val="0"/>
              </a:spcAft>
              <a:buClr>
                <a:schemeClr val="lt1"/>
              </a:buClr>
              <a:buSzPts val="1500"/>
              <a:buAutoNum type="arabicPeriod"/>
            </a:pPr>
            <a:r>
              <a:rPr lang="en" sz="1500">
                <a:solidFill>
                  <a:schemeClr val="lt1"/>
                </a:solidFill>
              </a:rPr>
              <a:t>Architecture Document</a:t>
            </a:r>
            <a:endParaRPr sz="1500">
              <a:solidFill>
                <a:schemeClr val="lt1"/>
              </a:solidFill>
            </a:endParaRPr>
          </a:p>
          <a:p>
            <a:pPr indent="0" lvl="0" marL="0" marR="0" rtl="0" algn="l">
              <a:lnSpc>
                <a:spcPct val="150000"/>
              </a:lnSpc>
              <a:spcBef>
                <a:spcPts val="1000"/>
              </a:spcBef>
              <a:spcAft>
                <a:spcPts val="0"/>
              </a:spcAft>
              <a:buNone/>
            </a:pPr>
            <a:r>
              <a:t/>
            </a:r>
            <a:endParaRPr sz="1500">
              <a:solidFill>
                <a:schemeClr val="lt1"/>
              </a:solidFill>
            </a:endParaRPr>
          </a:p>
          <a:p>
            <a:pPr indent="0" lvl="0" marL="0" marR="0" rtl="0" algn="l">
              <a:lnSpc>
                <a:spcPct val="150000"/>
              </a:lnSpc>
              <a:spcBef>
                <a:spcPts val="1000"/>
              </a:spcBef>
              <a:spcAft>
                <a:spcPts val="1000"/>
              </a:spcAft>
              <a:buNone/>
            </a:pPr>
            <a:r>
              <a:rPr lang="en" sz="1500">
                <a:solidFill>
                  <a:schemeClr val="lt1"/>
                </a:solidFill>
              </a:rPr>
              <a:t>Yet there are many more documents can be covered that will help all member to analyze the required system properly before being developed.</a:t>
            </a:r>
            <a:endParaRPr sz="1500">
              <a:solidFill>
                <a:schemeClr val="lt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2" name="Shape 732"/>
        <p:cNvGrpSpPr/>
        <p:nvPr/>
      </p:nvGrpSpPr>
      <p:grpSpPr>
        <a:xfrm>
          <a:off x="0" y="0"/>
          <a:ext cx="0" cy="0"/>
          <a:chOff x="0" y="0"/>
          <a:chExt cx="0" cy="0"/>
        </a:xfrm>
      </p:grpSpPr>
      <p:pic>
        <p:nvPicPr>
          <p:cNvPr id="733" name="Google Shape;733;p78"/>
          <p:cNvPicPr preferRelativeResize="0"/>
          <p:nvPr/>
        </p:nvPicPr>
        <p:blipFill rotWithShape="1">
          <a:blip r:embed="rId3">
            <a:alphaModFix/>
          </a:blip>
          <a:srcRect b="4743" l="9033" r="9367" t="0"/>
          <a:stretch/>
        </p:blipFill>
        <p:spPr>
          <a:xfrm>
            <a:off x="0" y="12750"/>
            <a:ext cx="9144000" cy="5130751"/>
          </a:xfrm>
          <a:prstGeom prst="rect">
            <a:avLst/>
          </a:prstGeom>
          <a:noFill/>
          <a:ln>
            <a:noFill/>
          </a:ln>
        </p:spPr>
      </p:pic>
      <p:sp>
        <p:nvSpPr>
          <p:cNvPr id="734" name="Google Shape;734;p78"/>
          <p:cNvSpPr txBox="1"/>
          <p:nvPr>
            <p:ph type="title"/>
          </p:nvPr>
        </p:nvSpPr>
        <p:spPr>
          <a:xfrm>
            <a:off x="3126300" y="12750"/>
            <a:ext cx="29304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Arial"/>
                <a:ea typeface="Arial"/>
                <a:cs typeface="Arial"/>
                <a:sym typeface="Arial"/>
              </a:rPr>
              <a:t>User Story Map </a:t>
            </a:r>
            <a:endParaRPr sz="3000">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8" name="Shape 738"/>
        <p:cNvGrpSpPr/>
        <p:nvPr/>
      </p:nvGrpSpPr>
      <p:grpSpPr>
        <a:xfrm>
          <a:off x="0" y="0"/>
          <a:ext cx="0" cy="0"/>
          <a:chOff x="0" y="0"/>
          <a:chExt cx="0" cy="0"/>
        </a:xfrm>
      </p:grpSpPr>
      <p:pic>
        <p:nvPicPr>
          <p:cNvPr id="739" name="Google Shape;739;p79"/>
          <p:cNvPicPr preferRelativeResize="0"/>
          <p:nvPr/>
        </p:nvPicPr>
        <p:blipFill rotWithShape="1">
          <a:blip r:embed="rId3">
            <a:alphaModFix/>
          </a:blip>
          <a:srcRect b="5087" l="0" r="0" t="0"/>
          <a:stretch/>
        </p:blipFill>
        <p:spPr>
          <a:xfrm>
            <a:off x="0" y="0"/>
            <a:ext cx="9144001" cy="5143499"/>
          </a:xfrm>
          <a:prstGeom prst="rect">
            <a:avLst/>
          </a:prstGeom>
          <a:noFill/>
          <a:ln>
            <a:noFill/>
          </a:ln>
        </p:spPr>
      </p:pic>
      <p:sp>
        <p:nvSpPr>
          <p:cNvPr id="740" name="Google Shape;740;p79"/>
          <p:cNvSpPr txBox="1"/>
          <p:nvPr>
            <p:ph type="title"/>
          </p:nvPr>
        </p:nvSpPr>
        <p:spPr>
          <a:xfrm>
            <a:off x="2973900" y="12750"/>
            <a:ext cx="36222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000000"/>
                </a:solidFill>
                <a:latin typeface="Arial"/>
                <a:ea typeface="Arial"/>
                <a:cs typeface="Arial"/>
                <a:sym typeface="Arial"/>
              </a:rPr>
              <a:t>Site</a:t>
            </a:r>
            <a:r>
              <a:rPr lang="en" sz="2500">
                <a:solidFill>
                  <a:srgbClr val="000000"/>
                </a:solidFill>
                <a:latin typeface="Arial"/>
                <a:ea typeface="Arial"/>
                <a:cs typeface="Arial"/>
                <a:sym typeface="Arial"/>
              </a:rPr>
              <a:t> Map Document </a:t>
            </a:r>
            <a:endParaRPr sz="2500">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4" name="Shape 744"/>
        <p:cNvGrpSpPr/>
        <p:nvPr/>
      </p:nvGrpSpPr>
      <p:grpSpPr>
        <a:xfrm>
          <a:off x="0" y="0"/>
          <a:ext cx="0" cy="0"/>
          <a:chOff x="0" y="0"/>
          <a:chExt cx="0" cy="0"/>
        </a:xfrm>
      </p:grpSpPr>
      <p:pic>
        <p:nvPicPr>
          <p:cNvPr id="745" name="Google Shape;745;p80"/>
          <p:cNvPicPr preferRelativeResize="0"/>
          <p:nvPr/>
        </p:nvPicPr>
        <p:blipFill>
          <a:blip r:embed="rId3">
            <a:alphaModFix/>
          </a:blip>
          <a:stretch>
            <a:fillRect/>
          </a:stretch>
        </p:blipFill>
        <p:spPr>
          <a:xfrm>
            <a:off x="0" y="0"/>
            <a:ext cx="9143999" cy="514349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9" name="Shape 749"/>
        <p:cNvGrpSpPr/>
        <p:nvPr/>
      </p:nvGrpSpPr>
      <p:grpSpPr>
        <a:xfrm>
          <a:off x="0" y="0"/>
          <a:ext cx="0" cy="0"/>
          <a:chOff x="0" y="0"/>
          <a:chExt cx="0" cy="0"/>
        </a:xfrm>
      </p:grpSpPr>
      <p:pic>
        <p:nvPicPr>
          <p:cNvPr id="750" name="Google Shape;750;p81"/>
          <p:cNvPicPr preferRelativeResize="0"/>
          <p:nvPr/>
        </p:nvPicPr>
        <p:blipFill>
          <a:blip r:embed="rId3">
            <a:alphaModFix/>
          </a:blip>
          <a:stretch>
            <a:fillRect/>
          </a:stretch>
        </p:blipFill>
        <p:spPr>
          <a:xfrm>
            <a:off x="0" y="0"/>
            <a:ext cx="9144003" cy="5143499"/>
          </a:xfrm>
          <a:prstGeom prst="rect">
            <a:avLst/>
          </a:prstGeom>
          <a:noFill/>
          <a:ln>
            <a:noFill/>
          </a:ln>
        </p:spPr>
      </p:pic>
      <p:sp>
        <p:nvSpPr>
          <p:cNvPr id="751" name="Google Shape;751;p81"/>
          <p:cNvSpPr txBox="1"/>
          <p:nvPr>
            <p:ph type="title"/>
          </p:nvPr>
        </p:nvSpPr>
        <p:spPr>
          <a:xfrm>
            <a:off x="2211900" y="165150"/>
            <a:ext cx="4284300" cy="48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Arial"/>
                <a:ea typeface="Arial"/>
                <a:cs typeface="Arial"/>
                <a:sym typeface="Arial"/>
              </a:rPr>
              <a:t>User Flow Document</a:t>
            </a:r>
            <a:endParaRPr sz="3000">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5" name="Shape 755"/>
        <p:cNvGrpSpPr/>
        <p:nvPr/>
      </p:nvGrpSpPr>
      <p:grpSpPr>
        <a:xfrm>
          <a:off x="0" y="0"/>
          <a:ext cx="0" cy="0"/>
          <a:chOff x="0" y="0"/>
          <a:chExt cx="0" cy="0"/>
        </a:xfrm>
      </p:grpSpPr>
      <p:pic>
        <p:nvPicPr>
          <p:cNvPr id="756" name="Google Shape;756;p82"/>
          <p:cNvPicPr preferRelativeResize="0"/>
          <p:nvPr/>
        </p:nvPicPr>
        <p:blipFill>
          <a:blip r:embed="rId3">
            <a:alphaModFix/>
          </a:blip>
          <a:stretch>
            <a:fillRect/>
          </a:stretch>
        </p:blipFill>
        <p:spPr>
          <a:xfrm>
            <a:off x="0" y="0"/>
            <a:ext cx="9144000" cy="5143500"/>
          </a:xfrm>
          <a:prstGeom prst="rect">
            <a:avLst/>
          </a:prstGeom>
          <a:noFill/>
          <a:ln>
            <a:noFill/>
          </a:ln>
        </p:spPr>
      </p:pic>
      <p:sp>
        <p:nvSpPr>
          <p:cNvPr id="757" name="Google Shape;757;p82"/>
          <p:cNvSpPr txBox="1"/>
          <p:nvPr>
            <p:ph type="title"/>
          </p:nvPr>
        </p:nvSpPr>
        <p:spPr>
          <a:xfrm>
            <a:off x="383100" y="11025"/>
            <a:ext cx="3438900" cy="45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000000"/>
                </a:solidFill>
                <a:latin typeface="Arial"/>
                <a:ea typeface="Arial"/>
                <a:cs typeface="Arial"/>
                <a:sym typeface="Arial"/>
              </a:rPr>
              <a:t>Wireframe Document</a:t>
            </a:r>
            <a:endParaRPr sz="2200">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1" name="Shape 761"/>
        <p:cNvGrpSpPr/>
        <p:nvPr/>
      </p:nvGrpSpPr>
      <p:grpSpPr>
        <a:xfrm>
          <a:off x="0" y="0"/>
          <a:ext cx="0" cy="0"/>
          <a:chOff x="0" y="0"/>
          <a:chExt cx="0" cy="0"/>
        </a:xfrm>
      </p:grpSpPr>
      <p:pic>
        <p:nvPicPr>
          <p:cNvPr id="762" name="Google Shape;762;p83"/>
          <p:cNvPicPr preferRelativeResize="0"/>
          <p:nvPr/>
        </p:nvPicPr>
        <p:blipFill>
          <a:blip r:embed="rId3">
            <a:alphaModFix/>
          </a:blip>
          <a:stretch>
            <a:fillRect/>
          </a:stretch>
        </p:blipFill>
        <p:spPr>
          <a:xfrm>
            <a:off x="0" y="11025"/>
            <a:ext cx="9144003" cy="5143499"/>
          </a:xfrm>
          <a:prstGeom prst="rect">
            <a:avLst/>
          </a:prstGeom>
          <a:noFill/>
          <a:ln>
            <a:noFill/>
          </a:ln>
        </p:spPr>
      </p:pic>
      <p:sp>
        <p:nvSpPr>
          <p:cNvPr id="763" name="Google Shape;763;p83"/>
          <p:cNvSpPr txBox="1"/>
          <p:nvPr>
            <p:ph type="title"/>
          </p:nvPr>
        </p:nvSpPr>
        <p:spPr>
          <a:xfrm>
            <a:off x="3354900" y="87225"/>
            <a:ext cx="3438900" cy="45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000000"/>
                </a:solidFill>
                <a:latin typeface="Arial"/>
                <a:ea typeface="Arial"/>
                <a:cs typeface="Arial"/>
                <a:sym typeface="Arial"/>
              </a:rPr>
              <a:t>Architecture Document</a:t>
            </a:r>
            <a:endParaRPr sz="2200">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7" name="Shape 767"/>
        <p:cNvGrpSpPr/>
        <p:nvPr/>
      </p:nvGrpSpPr>
      <p:grpSpPr>
        <a:xfrm>
          <a:off x="0" y="0"/>
          <a:ext cx="0" cy="0"/>
          <a:chOff x="0" y="0"/>
          <a:chExt cx="0" cy="0"/>
        </a:xfrm>
      </p:grpSpPr>
      <p:sp>
        <p:nvSpPr>
          <p:cNvPr id="768" name="Google Shape;768;p8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Project </a:t>
            </a:r>
            <a:r>
              <a:rPr lang="en" sz="3000">
                <a:latin typeface="Arial"/>
                <a:ea typeface="Arial"/>
                <a:cs typeface="Arial"/>
                <a:sym typeface="Arial"/>
              </a:rPr>
              <a:t>Scalability</a:t>
            </a:r>
            <a:endParaRPr sz="3000">
              <a:latin typeface="Arial"/>
              <a:ea typeface="Arial"/>
              <a:cs typeface="Arial"/>
              <a:sym typeface="Arial"/>
            </a:endParaRPr>
          </a:p>
        </p:txBody>
      </p:sp>
      <p:cxnSp>
        <p:nvCxnSpPr>
          <p:cNvPr id="769" name="Google Shape;769;p84"/>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70" name="Google Shape;770;p84"/>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71" name="Google Shape;771;p84"/>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772" name="Google Shape;772;p84"/>
          <p:cNvSpPr txBox="1"/>
          <p:nvPr/>
        </p:nvSpPr>
        <p:spPr>
          <a:xfrm>
            <a:off x="1207125" y="1038625"/>
            <a:ext cx="6741900" cy="39099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Typical individual team is 7 ± 2 people</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Scalability comes from teams of teams</a:t>
            </a:r>
            <a:endParaRPr sz="1500">
              <a:solidFill>
                <a:schemeClr val="lt1"/>
              </a:solidFill>
            </a:endParaRPr>
          </a:p>
          <a:p>
            <a:pPr indent="-323850" lvl="0" marL="457200" marR="0" rtl="0" algn="l">
              <a:lnSpc>
                <a:spcPct val="150000"/>
              </a:lnSpc>
              <a:spcBef>
                <a:spcPts val="1000"/>
              </a:spcBef>
              <a:spcAft>
                <a:spcPts val="0"/>
              </a:spcAft>
              <a:buClr>
                <a:schemeClr val="lt1"/>
              </a:buClr>
              <a:buSzPts val="1500"/>
              <a:buChar char="●"/>
            </a:pPr>
            <a:r>
              <a:rPr lang="en" sz="1500">
                <a:solidFill>
                  <a:schemeClr val="lt1"/>
                </a:solidFill>
              </a:rPr>
              <a:t>Factors in scaling</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Type of application</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Team size</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Team dispersion</a:t>
            </a:r>
            <a:endParaRPr sz="1500">
              <a:solidFill>
                <a:schemeClr val="lt1"/>
              </a:solidFill>
            </a:endParaRPr>
          </a:p>
          <a:p>
            <a:pPr indent="-323850" lvl="1" marL="914400" marR="0" rtl="0" algn="l">
              <a:lnSpc>
                <a:spcPct val="150000"/>
              </a:lnSpc>
              <a:spcBef>
                <a:spcPts val="1000"/>
              </a:spcBef>
              <a:spcAft>
                <a:spcPts val="0"/>
              </a:spcAft>
              <a:buClr>
                <a:schemeClr val="lt1"/>
              </a:buClr>
              <a:buSzPts val="1500"/>
              <a:buChar char="○"/>
            </a:pPr>
            <a:r>
              <a:rPr lang="en" sz="1500">
                <a:solidFill>
                  <a:schemeClr val="lt1"/>
                </a:solidFill>
              </a:rPr>
              <a:t>Project duration</a:t>
            </a:r>
            <a:endParaRPr sz="1500">
              <a:solidFill>
                <a:schemeClr val="lt1"/>
              </a:solidFill>
            </a:endParaRPr>
          </a:p>
          <a:p>
            <a:pPr indent="-323850" lvl="0" marL="457200" marR="0" rtl="0" algn="l">
              <a:lnSpc>
                <a:spcPct val="150000"/>
              </a:lnSpc>
              <a:spcBef>
                <a:spcPts val="1000"/>
              </a:spcBef>
              <a:spcAft>
                <a:spcPts val="1000"/>
              </a:spcAft>
              <a:buClr>
                <a:schemeClr val="lt1"/>
              </a:buClr>
              <a:buSzPts val="1500"/>
              <a:buChar char="●"/>
            </a:pPr>
            <a:r>
              <a:rPr lang="en" sz="1500">
                <a:solidFill>
                  <a:schemeClr val="lt1"/>
                </a:solidFill>
              </a:rPr>
              <a:t>Scrum has been used on multiple 500+ person projects</a:t>
            </a:r>
            <a:endParaRPr sz="1500">
              <a:solidFill>
                <a:schemeClr val="lt1"/>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6" name="Shape 776"/>
        <p:cNvGrpSpPr/>
        <p:nvPr/>
      </p:nvGrpSpPr>
      <p:grpSpPr>
        <a:xfrm>
          <a:off x="0" y="0"/>
          <a:ext cx="0" cy="0"/>
          <a:chOff x="0" y="0"/>
          <a:chExt cx="0" cy="0"/>
        </a:xfrm>
      </p:grpSpPr>
      <p:sp>
        <p:nvSpPr>
          <p:cNvPr id="777" name="Google Shape;777;p8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Scaling through the Scrum of scrums</a:t>
            </a:r>
            <a:endParaRPr sz="3000">
              <a:latin typeface="Arial"/>
              <a:ea typeface="Arial"/>
              <a:cs typeface="Arial"/>
              <a:sym typeface="Arial"/>
            </a:endParaRPr>
          </a:p>
        </p:txBody>
      </p:sp>
      <p:cxnSp>
        <p:nvCxnSpPr>
          <p:cNvPr id="778" name="Google Shape;778;p85"/>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79" name="Google Shape;779;p85"/>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80" name="Google Shape;780;p85"/>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781" name="Google Shape;781;p85"/>
          <p:cNvPicPr preferRelativeResize="0"/>
          <p:nvPr/>
        </p:nvPicPr>
        <p:blipFill>
          <a:blip r:embed="rId4">
            <a:alphaModFix/>
          </a:blip>
          <a:stretch>
            <a:fillRect/>
          </a:stretch>
        </p:blipFill>
        <p:spPr>
          <a:xfrm>
            <a:off x="1295400" y="1205775"/>
            <a:ext cx="6570927" cy="348019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5" name="Shape 785"/>
        <p:cNvGrpSpPr/>
        <p:nvPr/>
      </p:nvGrpSpPr>
      <p:grpSpPr>
        <a:xfrm>
          <a:off x="0" y="0"/>
          <a:ext cx="0" cy="0"/>
          <a:chOff x="0" y="0"/>
          <a:chExt cx="0" cy="0"/>
        </a:xfrm>
      </p:grpSpPr>
      <p:sp>
        <p:nvSpPr>
          <p:cNvPr id="786" name="Google Shape;786;p8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‘N’ Level of Scrums of Scrums</a:t>
            </a:r>
            <a:endParaRPr sz="3000">
              <a:latin typeface="Arial"/>
              <a:ea typeface="Arial"/>
              <a:cs typeface="Arial"/>
              <a:sym typeface="Arial"/>
            </a:endParaRPr>
          </a:p>
        </p:txBody>
      </p:sp>
      <p:cxnSp>
        <p:nvCxnSpPr>
          <p:cNvPr id="787" name="Google Shape;787;p86"/>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88" name="Google Shape;788;p86"/>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89" name="Google Shape;789;p86"/>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pic>
        <p:nvPicPr>
          <p:cNvPr id="790" name="Google Shape;790;p86"/>
          <p:cNvPicPr preferRelativeResize="0"/>
          <p:nvPr/>
        </p:nvPicPr>
        <p:blipFill>
          <a:blip r:embed="rId4">
            <a:alphaModFix/>
          </a:blip>
          <a:stretch>
            <a:fillRect/>
          </a:stretch>
        </p:blipFill>
        <p:spPr>
          <a:xfrm>
            <a:off x="1066800" y="1184775"/>
            <a:ext cx="6712398" cy="36536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4" name="Shape 794"/>
        <p:cNvGrpSpPr/>
        <p:nvPr/>
      </p:nvGrpSpPr>
      <p:grpSpPr>
        <a:xfrm>
          <a:off x="0" y="0"/>
          <a:ext cx="0" cy="0"/>
          <a:chOff x="0" y="0"/>
          <a:chExt cx="0" cy="0"/>
        </a:xfrm>
      </p:grpSpPr>
      <p:sp>
        <p:nvSpPr>
          <p:cNvPr id="795" name="Google Shape;795;p8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Arial"/>
                <a:ea typeface="Arial"/>
                <a:cs typeface="Arial"/>
                <a:sym typeface="Arial"/>
              </a:rPr>
              <a:t>Conclusion with Being Agile</a:t>
            </a:r>
            <a:endParaRPr sz="3000">
              <a:latin typeface="Arial"/>
              <a:ea typeface="Arial"/>
              <a:cs typeface="Arial"/>
              <a:sym typeface="Arial"/>
            </a:endParaRPr>
          </a:p>
        </p:txBody>
      </p:sp>
      <p:cxnSp>
        <p:nvCxnSpPr>
          <p:cNvPr id="796" name="Google Shape;796;p87"/>
          <p:cNvCxnSpPr/>
          <p:nvPr/>
        </p:nvCxnSpPr>
        <p:spPr>
          <a:xfrm flipH="1" rot="10800000">
            <a:off x="1359525" y="1033100"/>
            <a:ext cx="2130900" cy="8400"/>
          </a:xfrm>
          <a:prstGeom prst="straightConnector1">
            <a:avLst/>
          </a:prstGeom>
          <a:noFill/>
          <a:ln cap="flat" cmpd="sng" w="19050">
            <a:solidFill>
              <a:srgbClr val="00FFFF"/>
            </a:solidFill>
            <a:prstDash val="solid"/>
            <a:round/>
            <a:headEnd len="med" w="med" type="none"/>
            <a:tailEnd len="med" w="med" type="none"/>
          </a:ln>
          <a:effectLst>
            <a:outerShdw blurRad="57150" rotWithShape="0" algn="bl" dir="5400000" dist="19050">
              <a:srgbClr val="000000">
                <a:alpha val="50000"/>
              </a:srgbClr>
            </a:outerShdw>
            <a:reflection blurRad="0" dir="5400000" dist="38100" endA="0" endPos="50000" fadeDir="5400012" kx="0" rotWithShape="0" algn="bl" stPos="0" sy="-100000" ky="0"/>
          </a:effectLst>
        </p:spPr>
      </p:cxnSp>
      <p:pic>
        <p:nvPicPr>
          <p:cNvPr id="797" name="Google Shape;797;p87"/>
          <p:cNvPicPr preferRelativeResize="0"/>
          <p:nvPr/>
        </p:nvPicPr>
        <p:blipFill>
          <a:blip r:embed="rId3">
            <a:alphaModFix/>
          </a:blip>
          <a:stretch>
            <a:fillRect/>
          </a:stretch>
        </p:blipFill>
        <p:spPr>
          <a:xfrm>
            <a:off x="7779200" y="4532950"/>
            <a:ext cx="1269975" cy="505100"/>
          </a:xfrm>
          <a:prstGeom prst="rect">
            <a:avLst/>
          </a:prstGeom>
          <a:noFill/>
          <a:ln>
            <a:noFill/>
          </a:ln>
        </p:spPr>
      </p:pic>
      <p:sp>
        <p:nvSpPr>
          <p:cNvPr id="798" name="Google Shape;798;p87"/>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
        <p:nvSpPr>
          <p:cNvPr id="799" name="Google Shape;799;p87"/>
          <p:cNvSpPr txBox="1"/>
          <p:nvPr>
            <p:ph idx="1" type="body"/>
          </p:nvPr>
        </p:nvSpPr>
        <p:spPr>
          <a:xfrm>
            <a:off x="1292300" y="1186550"/>
            <a:ext cx="6286500" cy="34767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1000"/>
              </a:spcBef>
              <a:spcAft>
                <a:spcPts val="0"/>
              </a:spcAft>
              <a:buClr>
                <a:srgbClr val="FFFFFF"/>
              </a:buClr>
              <a:buSzPts val="1800"/>
              <a:buFont typeface="Arial"/>
              <a:buChar char="●"/>
            </a:pPr>
            <a:r>
              <a:rPr lang="en" sz="1800">
                <a:solidFill>
                  <a:srgbClr val="FFFFFF"/>
                </a:solidFill>
                <a:latin typeface="Arial"/>
                <a:ea typeface="Arial"/>
                <a:cs typeface="Arial"/>
                <a:sym typeface="Arial"/>
              </a:rPr>
              <a:t>It is about the people and teams</a:t>
            </a:r>
            <a:endParaRPr sz="1800">
              <a:solidFill>
                <a:srgbClr val="FFFFFF"/>
              </a:solidFill>
              <a:latin typeface="Arial"/>
              <a:ea typeface="Arial"/>
              <a:cs typeface="Arial"/>
              <a:sym typeface="Arial"/>
            </a:endParaRPr>
          </a:p>
          <a:p>
            <a:pPr indent="-342900" lvl="0" marL="457200" rtl="0" algn="l">
              <a:lnSpc>
                <a:spcPct val="150000"/>
              </a:lnSpc>
              <a:spcBef>
                <a:spcPts val="1000"/>
              </a:spcBef>
              <a:spcAft>
                <a:spcPts val="0"/>
              </a:spcAft>
              <a:buClr>
                <a:srgbClr val="FFFFFF"/>
              </a:buClr>
              <a:buSzPts val="1800"/>
              <a:buFont typeface="Arial"/>
              <a:buChar char="●"/>
            </a:pPr>
            <a:r>
              <a:rPr lang="en" sz="1800">
                <a:solidFill>
                  <a:srgbClr val="FFFFFF"/>
                </a:solidFill>
                <a:latin typeface="Arial"/>
                <a:ea typeface="Arial"/>
                <a:cs typeface="Arial"/>
                <a:sym typeface="Arial"/>
              </a:rPr>
              <a:t>It is about customer and delivering software</a:t>
            </a:r>
            <a:endParaRPr sz="1800">
              <a:solidFill>
                <a:srgbClr val="FFFFFF"/>
              </a:solidFill>
              <a:latin typeface="Arial"/>
              <a:ea typeface="Arial"/>
              <a:cs typeface="Arial"/>
              <a:sym typeface="Arial"/>
            </a:endParaRPr>
          </a:p>
          <a:p>
            <a:pPr indent="-342900" lvl="0" marL="457200" rtl="0" algn="l">
              <a:lnSpc>
                <a:spcPct val="150000"/>
              </a:lnSpc>
              <a:spcBef>
                <a:spcPts val="1000"/>
              </a:spcBef>
              <a:spcAft>
                <a:spcPts val="0"/>
              </a:spcAft>
              <a:buClr>
                <a:srgbClr val="FFFFFF"/>
              </a:buClr>
              <a:buSzPts val="1800"/>
              <a:buFont typeface="Arial"/>
              <a:buChar char="●"/>
            </a:pPr>
            <a:r>
              <a:rPr lang="en" sz="1800">
                <a:solidFill>
                  <a:srgbClr val="FFFFFF"/>
                </a:solidFill>
                <a:latin typeface="Arial"/>
                <a:ea typeface="Arial"/>
                <a:cs typeface="Arial"/>
                <a:sym typeface="Arial"/>
              </a:rPr>
              <a:t>It is about continuous improvement</a:t>
            </a:r>
            <a:endParaRPr sz="1800">
              <a:solidFill>
                <a:srgbClr val="FFFFFF"/>
              </a:solidFill>
              <a:latin typeface="Arial"/>
              <a:ea typeface="Arial"/>
              <a:cs typeface="Arial"/>
              <a:sym typeface="Arial"/>
            </a:endParaRPr>
          </a:p>
          <a:p>
            <a:pPr indent="0" lvl="0" marL="0" rtl="0" algn="l">
              <a:lnSpc>
                <a:spcPct val="150000"/>
              </a:lnSpc>
              <a:spcBef>
                <a:spcPts val="1000"/>
              </a:spcBef>
              <a:spcAft>
                <a:spcPts val="1000"/>
              </a:spcAft>
              <a:buNone/>
            </a:pPr>
            <a:r>
              <a:t/>
            </a:r>
            <a:endParaRPr sz="1800">
              <a:solidFill>
                <a:srgbClr val="FFFFFF"/>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3" name="Shape 803"/>
        <p:cNvGrpSpPr/>
        <p:nvPr/>
      </p:nvGrpSpPr>
      <p:grpSpPr>
        <a:xfrm>
          <a:off x="0" y="0"/>
          <a:ext cx="0" cy="0"/>
          <a:chOff x="0" y="0"/>
          <a:chExt cx="0" cy="0"/>
        </a:xfrm>
      </p:grpSpPr>
      <p:pic>
        <p:nvPicPr>
          <p:cNvPr id="804" name="Google Shape;804;p88"/>
          <p:cNvPicPr preferRelativeResize="0"/>
          <p:nvPr/>
        </p:nvPicPr>
        <p:blipFill>
          <a:blip r:embed="rId3">
            <a:alphaModFix/>
          </a:blip>
          <a:stretch>
            <a:fillRect/>
          </a:stretch>
        </p:blipFill>
        <p:spPr>
          <a:xfrm>
            <a:off x="0" y="0"/>
            <a:ext cx="9143999" cy="5114375"/>
          </a:xfrm>
          <a:prstGeom prst="rect">
            <a:avLst/>
          </a:prstGeom>
          <a:noFill/>
          <a:ln>
            <a:noFill/>
          </a:ln>
        </p:spPr>
      </p:pic>
      <p:pic>
        <p:nvPicPr>
          <p:cNvPr id="805" name="Google Shape;805;p88"/>
          <p:cNvPicPr preferRelativeResize="0"/>
          <p:nvPr/>
        </p:nvPicPr>
        <p:blipFill>
          <a:blip r:embed="rId4">
            <a:alphaModFix/>
          </a:blip>
          <a:stretch>
            <a:fillRect/>
          </a:stretch>
        </p:blipFill>
        <p:spPr>
          <a:xfrm>
            <a:off x="962257" y="808363"/>
            <a:ext cx="2010175" cy="799500"/>
          </a:xfrm>
          <a:prstGeom prst="rect">
            <a:avLst/>
          </a:prstGeom>
          <a:noFill/>
          <a:ln>
            <a:noFill/>
          </a:ln>
        </p:spPr>
      </p:pic>
      <p:sp>
        <p:nvSpPr>
          <p:cNvPr id="806" name="Google Shape;806;p88"/>
          <p:cNvSpPr txBox="1"/>
          <p:nvPr/>
        </p:nvSpPr>
        <p:spPr>
          <a:xfrm>
            <a:off x="89250" y="4838375"/>
            <a:ext cx="22812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FFFFFF"/>
                </a:solidFill>
              </a:rPr>
              <a:t>www.rkinfotechindia.com</a:t>
            </a:r>
            <a:endParaRPr sz="130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0" name="Shape 810"/>
        <p:cNvGrpSpPr/>
        <p:nvPr/>
      </p:nvGrpSpPr>
      <p:grpSpPr>
        <a:xfrm>
          <a:off x="0" y="0"/>
          <a:ext cx="0" cy="0"/>
          <a:chOff x="0" y="0"/>
          <a:chExt cx="0" cy="0"/>
        </a:xfrm>
      </p:grpSpPr>
      <p:pic>
        <p:nvPicPr>
          <p:cNvPr id="811" name="Google Shape;811;p89"/>
          <p:cNvPicPr preferRelativeResize="0"/>
          <p:nvPr/>
        </p:nvPicPr>
        <p:blipFill>
          <a:blip r:embed="rId3">
            <a:alphaModFix/>
          </a:blip>
          <a:stretch>
            <a:fillRect/>
          </a:stretch>
        </p:blipFill>
        <p:spPr>
          <a:xfrm>
            <a:off x="1068175" y="3076171"/>
            <a:ext cx="2062900" cy="820453"/>
          </a:xfrm>
          <a:prstGeom prst="rect">
            <a:avLst/>
          </a:prstGeom>
          <a:noFill/>
          <a:ln>
            <a:noFill/>
          </a:ln>
        </p:spPr>
      </p:pic>
      <p:sp>
        <p:nvSpPr>
          <p:cNvPr id="812" name="Google Shape;812;p89"/>
          <p:cNvSpPr txBox="1"/>
          <p:nvPr/>
        </p:nvSpPr>
        <p:spPr>
          <a:xfrm>
            <a:off x="923725" y="3998625"/>
            <a:ext cx="2501700" cy="2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FFFFFF"/>
                </a:solidFill>
              </a:rPr>
              <a:t>www.rkinfotechindia.com</a:t>
            </a:r>
            <a:endParaRPr b="1" sz="1500">
              <a:solidFill>
                <a:srgbClr val="FFFFFF"/>
              </a:solidFill>
            </a:endParaRPr>
          </a:p>
        </p:txBody>
      </p:sp>
      <p:pic>
        <p:nvPicPr>
          <p:cNvPr id="813" name="Google Shape;813;p89"/>
          <p:cNvPicPr preferRelativeResize="0"/>
          <p:nvPr/>
        </p:nvPicPr>
        <p:blipFill>
          <a:blip r:embed="rId4">
            <a:alphaModFix/>
          </a:blip>
          <a:stretch>
            <a:fillRect/>
          </a:stretch>
        </p:blipFill>
        <p:spPr>
          <a:xfrm>
            <a:off x="808975" y="0"/>
            <a:ext cx="7888123" cy="2319350"/>
          </a:xfrm>
          <a:prstGeom prst="rect">
            <a:avLst/>
          </a:prstGeom>
          <a:noFill/>
          <a:ln>
            <a:noFill/>
          </a:ln>
        </p:spPr>
      </p:pic>
      <p:sp>
        <p:nvSpPr>
          <p:cNvPr id="814" name="Google Shape;814;p89"/>
          <p:cNvSpPr txBox="1"/>
          <p:nvPr/>
        </p:nvSpPr>
        <p:spPr>
          <a:xfrm>
            <a:off x="3941775" y="2692775"/>
            <a:ext cx="4606500" cy="214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rPr>
              <a:t>SF-48 / 49 / 50, 3rd Floor, Shreemad Bhavan,</a:t>
            </a:r>
            <a:endParaRPr sz="1500">
              <a:solidFill>
                <a:srgbClr val="FFFFFF"/>
              </a:solidFill>
            </a:endParaRPr>
          </a:p>
          <a:p>
            <a:pPr indent="0" lvl="0" marL="0" rtl="0" algn="l">
              <a:spcBef>
                <a:spcPts val="0"/>
              </a:spcBef>
              <a:spcAft>
                <a:spcPts val="0"/>
              </a:spcAft>
              <a:buNone/>
            </a:pPr>
            <a:r>
              <a:rPr lang="en" sz="1500">
                <a:solidFill>
                  <a:srgbClr val="FFFFFF"/>
                </a:solidFill>
              </a:rPr>
              <a:t>Opp. Kanta Vikas Gruh, Bhaktinagar Main Road,</a:t>
            </a:r>
            <a:endParaRPr sz="1500">
              <a:solidFill>
                <a:srgbClr val="FFFFFF"/>
              </a:solidFill>
            </a:endParaRPr>
          </a:p>
          <a:p>
            <a:pPr indent="0" lvl="0" marL="0" rtl="0" algn="l">
              <a:spcBef>
                <a:spcPts val="0"/>
              </a:spcBef>
              <a:spcAft>
                <a:spcPts val="0"/>
              </a:spcAft>
              <a:buNone/>
            </a:pPr>
            <a:r>
              <a:rPr lang="en" sz="1500">
                <a:solidFill>
                  <a:srgbClr val="FFFFFF"/>
                </a:solidFill>
              </a:rPr>
              <a:t>Rajkot 360002 (Gujarat) India</a:t>
            </a:r>
            <a:endParaRPr sz="1500">
              <a:solidFill>
                <a:srgbClr val="FFFFFF"/>
              </a:solidFill>
            </a:endParaRPr>
          </a:p>
          <a:p>
            <a:pPr indent="0" lvl="0" marL="0" rtl="0" algn="l">
              <a:spcBef>
                <a:spcPts val="0"/>
              </a:spcBef>
              <a:spcAft>
                <a:spcPts val="0"/>
              </a:spcAft>
              <a:buNone/>
            </a:pPr>
            <a:r>
              <a:t/>
            </a:r>
            <a:endParaRPr sz="1500">
              <a:solidFill>
                <a:srgbClr val="FFFFFF"/>
              </a:solidFill>
            </a:endParaRPr>
          </a:p>
          <a:p>
            <a:pPr indent="0" lvl="0" marL="0" rtl="0" algn="l">
              <a:spcBef>
                <a:spcPts val="0"/>
              </a:spcBef>
              <a:spcAft>
                <a:spcPts val="0"/>
              </a:spcAft>
              <a:buNone/>
            </a:pPr>
            <a:r>
              <a:rPr lang="en" sz="1500">
                <a:solidFill>
                  <a:srgbClr val="FFFFFF"/>
                </a:solidFill>
              </a:rPr>
              <a:t>(+91) 91735 69325 | (+91) 942</a:t>
            </a:r>
            <a:r>
              <a:rPr lang="en" sz="1500">
                <a:solidFill>
                  <a:srgbClr val="FFFFFF"/>
                </a:solidFill>
              </a:rPr>
              <a:t>7</a:t>
            </a:r>
            <a:r>
              <a:rPr lang="en" sz="1500">
                <a:solidFill>
                  <a:srgbClr val="FFFFFF"/>
                </a:solidFill>
              </a:rPr>
              <a:t>1 78991</a:t>
            </a:r>
            <a:endParaRPr sz="1500">
              <a:solidFill>
                <a:srgbClr val="FFFFFF"/>
              </a:solidFill>
            </a:endParaRPr>
          </a:p>
          <a:p>
            <a:pPr indent="0" lvl="0" marL="0" rtl="0" algn="l">
              <a:spcBef>
                <a:spcPts val="0"/>
              </a:spcBef>
              <a:spcAft>
                <a:spcPts val="0"/>
              </a:spcAft>
              <a:buNone/>
            </a:pPr>
            <a:r>
              <a:t/>
            </a:r>
            <a:endParaRPr sz="1500">
              <a:solidFill>
                <a:srgbClr val="FFFFFF"/>
              </a:solidFill>
            </a:endParaRPr>
          </a:p>
          <a:p>
            <a:pPr indent="0" lvl="0" marL="0" rtl="0" algn="l">
              <a:spcBef>
                <a:spcPts val="0"/>
              </a:spcBef>
              <a:spcAft>
                <a:spcPts val="0"/>
              </a:spcAft>
              <a:buNone/>
            </a:pPr>
            <a:r>
              <a:rPr lang="en" sz="1500">
                <a:solidFill>
                  <a:srgbClr val="FFFFFF"/>
                </a:solidFill>
              </a:rPr>
              <a:t>info@rkinfotechindia.com</a:t>
            </a:r>
            <a:endParaRPr sz="1500">
              <a:solidFill>
                <a:srgbClr val="FFFFFF"/>
              </a:solidFill>
            </a:endParaRPr>
          </a:p>
          <a:p>
            <a:pPr indent="0" lvl="0" marL="0" rtl="0" algn="l">
              <a:spcBef>
                <a:spcPts val="0"/>
              </a:spcBef>
              <a:spcAft>
                <a:spcPts val="0"/>
              </a:spcAft>
              <a:buNone/>
            </a:pPr>
            <a:r>
              <a:rPr lang="en" sz="1500">
                <a:solidFill>
                  <a:srgbClr val="FFFFFF"/>
                </a:solidFill>
              </a:rPr>
              <a:t>careers@rkinfotechindia.com</a:t>
            </a:r>
            <a:endParaRPr sz="1500">
              <a:solidFill>
                <a:srgbClr val="FFFFFF"/>
              </a:solidFill>
            </a:endParaRPr>
          </a:p>
          <a:p>
            <a:pPr indent="0" lvl="0" marL="0" rtl="0" algn="l">
              <a:spcBef>
                <a:spcPts val="0"/>
              </a:spcBef>
              <a:spcAft>
                <a:spcPts val="0"/>
              </a:spcAft>
              <a:buNone/>
            </a:pPr>
            <a:r>
              <a:t/>
            </a:r>
            <a:endParaRPr sz="1500">
              <a:solidFill>
                <a:srgbClr val="FFFFFF"/>
              </a:solidFill>
            </a:endParaRPr>
          </a:p>
          <a:p>
            <a:pPr indent="0" lvl="0" marL="0" rtl="0" algn="l">
              <a:spcBef>
                <a:spcPts val="0"/>
              </a:spcBef>
              <a:spcAft>
                <a:spcPts val="0"/>
              </a:spcAft>
              <a:buNone/>
            </a:pPr>
            <a:r>
              <a:t/>
            </a:r>
            <a:endParaRPr sz="15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